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84" r:id="rId4"/>
  </p:sldMasterIdLst>
  <p:notesMasterIdLst>
    <p:notesMasterId r:id="rId61"/>
  </p:notesMasterIdLst>
  <p:sldIdLst>
    <p:sldId id="282" r:id="rId5"/>
    <p:sldId id="261" r:id="rId6"/>
    <p:sldId id="260" r:id="rId7"/>
    <p:sldId id="326" r:id="rId8"/>
    <p:sldId id="257" r:id="rId9"/>
    <p:sldId id="284" r:id="rId10"/>
    <p:sldId id="288" r:id="rId11"/>
    <p:sldId id="264" r:id="rId12"/>
    <p:sldId id="275" r:id="rId13"/>
    <p:sldId id="276" r:id="rId14"/>
    <p:sldId id="277" r:id="rId15"/>
    <p:sldId id="278" r:id="rId16"/>
    <p:sldId id="337" r:id="rId17"/>
    <p:sldId id="338" r:id="rId18"/>
    <p:sldId id="339" r:id="rId19"/>
    <p:sldId id="340" r:id="rId20"/>
    <p:sldId id="341" r:id="rId21"/>
    <p:sldId id="344" r:id="rId22"/>
    <p:sldId id="343" r:id="rId23"/>
    <p:sldId id="324" r:id="rId24"/>
    <p:sldId id="345" r:id="rId25"/>
    <p:sldId id="346" r:id="rId26"/>
    <p:sldId id="347" r:id="rId27"/>
    <p:sldId id="364" r:id="rId28"/>
    <p:sldId id="348" r:id="rId29"/>
    <p:sldId id="349" r:id="rId30"/>
    <p:sldId id="356" r:id="rId31"/>
    <p:sldId id="363" r:id="rId32"/>
    <p:sldId id="351" r:id="rId33"/>
    <p:sldId id="359" r:id="rId34"/>
    <p:sldId id="358" r:id="rId35"/>
    <p:sldId id="357" r:id="rId36"/>
    <p:sldId id="350" r:id="rId37"/>
    <p:sldId id="360" r:id="rId38"/>
    <p:sldId id="361" r:id="rId39"/>
    <p:sldId id="362" r:id="rId40"/>
    <p:sldId id="352" r:id="rId41"/>
    <p:sldId id="353" r:id="rId42"/>
    <p:sldId id="354" r:id="rId43"/>
    <p:sldId id="355" r:id="rId44"/>
    <p:sldId id="365" r:id="rId45"/>
    <p:sldId id="366" r:id="rId46"/>
    <p:sldId id="367" r:id="rId47"/>
    <p:sldId id="368" r:id="rId48"/>
    <p:sldId id="369" r:id="rId49"/>
    <p:sldId id="292" r:id="rId50"/>
    <p:sldId id="320" r:id="rId51"/>
    <p:sldId id="370" r:id="rId52"/>
    <p:sldId id="334" r:id="rId53"/>
    <p:sldId id="374" r:id="rId54"/>
    <p:sldId id="335" r:id="rId55"/>
    <p:sldId id="336" r:id="rId56"/>
    <p:sldId id="371" r:id="rId57"/>
    <p:sldId id="372" r:id="rId58"/>
    <p:sldId id="373" r:id="rId59"/>
    <p:sldId id="330" r:id="rId60"/>
  </p:sldIdLst>
  <p:sldSz cx="12192000" cy="6858000"/>
  <p:notesSz cx="6858000" cy="9144000"/>
  <p:embeddedFontLst>
    <p:embeddedFont>
      <p:font typeface="Play" panose="020B0604020202020204" charset="0"/>
      <p:regular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C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DC45A-B986-4B72-B52C-5CE7EF4F7269}" v="292" dt="2025-07-25T00:18:32.933"/>
    <p1510:client id="{18AC0064-DC59-4B9A-94EB-6E4461F8B1A4}" v="53" dt="2025-07-24T22:21:32.112"/>
    <p1510:client id="{88EE31E2-E846-49B5-BDC1-6C45C2656BA4}" v="504" dt="2025-07-25T04:03:54.527"/>
    <p1510:client id="{990DD2D5-7DA9-42BF-9061-35F864115EB8}" v="413" dt="2025-07-25T02:57:15.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Figueroa" userId="cc48013f-92a8-4900-b764-bf7e1b4f5e95" providerId="ADAL" clId="{990DD2D5-7DA9-42BF-9061-35F864115EB8}"/>
    <pc:docChg chg="undo custSel addSld modSld sldOrd">
      <pc:chgData name="Mark Figueroa" userId="cc48013f-92a8-4900-b764-bf7e1b4f5e95" providerId="ADAL" clId="{990DD2D5-7DA9-42BF-9061-35F864115EB8}" dt="2025-07-25T02:57:15.219" v="415" actId="20577"/>
      <pc:docMkLst>
        <pc:docMk/>
      </pc:docMkLst>
      <pc:sldChg chg="ord">
        <pc:chgData name="Mark Figueroa" userId="cc48013f-92a8-4900-b764-bf7e1b4f5e95" providerId="ADAL" clId="{990DD2D5-7DA9-42BF-9061-35F864115EB8}" dt="2025-07-25T01:39:20.888" v="99"/>
        <pc:sldMkLst>
          <pc:docMk/>
          <pc:sldMk cId="2332896143" sldId="261"/>
        </pc:sldMkLst>
      </pc:sldChg>
      <pc:sldChg chg="modSp mod">
        <pc:chgData name="Mark Figueroa" userId="cc48013f-92a8-4900-b764-bf7e1b4f5e95" providerId="ADAL" clId="{990DD2D5-7DA9-42BF-9061-35F864115EB8}" dt="2025-07-25T01:39:09.568" v="97" actId="20577"/>
        <pc:sldMkLst>
          <pc:docMk/>
          <pc:sldMk cId="591041713" sldId="278"/>
        </pc:sldMkLst>
        <pc:graphicFrameChg chg="modGraphic">
          <ac:chgData name="Mark Figueroa" userId="cc48013f-92a8-4900-b764-bf7e1b4f5e95" providerId="ADAL" clId="{990DD2D5-7DA9-42BF-9061-35F864115EB8}" dt="2025-07-25T01:39:09.568" v="97" actId="20577"/>
          <ac:graphicFrameMkLst>
            <pc:docMk/>
            <pc:sldMk cId="591041713" sldId="278"/>
            <ac:graphicFrameMk id="4" creationId="{09240741-E2BC-DD02-0815-18AC8A55EFB1}"/>
          </ac:graphicFrameMkLst>
        </pc:graphicFrameChg>
      </pc:sldChg>
      <pc:sldChg chg="delSp modSp mod">
        <pc:chgData name="Mark Figueroa" userId="cc48013f-92a8-4900-b764-bf7e1b4f5e95" providerId="ADAL" clId="{990DD2D5-7DA9-42BF-9061-35F864115EB8}" dt="2025-07-25T01:29:22.329" v="3" actId="1076"/>
        <pc:sldMkLst>
          <pc:docMk/>
          <pc:sldMk cId="59840206" sldId="334"/>
        </pc:sldMkLst>
        <pc:spChg chg="del">
          <ac:chgData name="Mark Figueroa" userId="cc48013f-92a8-4900-b764-bf7e1b4f5e95" providerId="ADAL" clId="{990DD2D5-7DA9-42BF-9061-35F864115EB8}" dt="2025-07-25T01:29:12.933" v="1" actId="478"/>
          <ac:spMkLst>
            <pc:docMk/>
            <pc:sldMk cId="59840206" sldId="334"/>
            <ac:spMk id="3" creationId="{10944643-41E8-4F64-0BBB-B4A180F87C03}"/>
          </ac:spMkLst>
        </pc:spChg>
        <pc:spChg chg="mod">
          <ac:chgData name="Mark Figueroa" userId="cc48013f-92a8-4900-b764-bf7e1b4f5e95" providerId="ADAL" clId="{990DD2D5-7DA9-42BF-9061-35F864115EB8}" dt="2025-07-25T01:29:22.329" v="3" actId="1076"/>
          <ac:spMkLst>
            <pc:docMk/>
            <pc:sldMk cId="59840206" sldId="334"/>
            <ac:spMk id="5" creationId="{CDC1FB63-0F9D-9DBD-C5BF-CBA2F024A358}"/>
          </ac:spMkLst>
        </pc:spChg>
        <pc:picChg chg="mod">
          <ac:chgData name="Mark Figueroa" userId="cc48013f-92a8-4900-b764-bf7e1b4f5e95" providerId="ADAL" clId="{990DD2D5-7DA9-42BF-9061-35F864115EB8}" dt="2025-07-25T01:29:18.173" v="2" actId="1076"/>
          <ac:picMkLst>
            <pc:docMk/>
            <pc:sldMk cId="59840206" sldId="334"/>
            <ac:picMk id="2052" creationId="{124528B3-18A9-267D-4772-E38A660FA5D1}"/>
          </ac:picMkLst>
        </pc:picChg>
      </pc:sldChg>
      <pc:sldChg chg="addSp delSp modSp mod">
        <pc:chgData name="Mark Figueroa" userId="cc48013f-92a8-4900-b764-bf7e1b4f5e95" providerId="ADAL" clId="{990DD2D5-7DA9-42BF-9061-35F864115EB8}" dt="2025-07-25T01:49:22.106" v="363" actId="20577"/>
        <pc:sldMkLst>
          <pc:docMk/>
          <pc:sldMk cId="1747162058" sldId="335"/>
        </pc:sldMkLst>
        <pc:spChg chg="add del mod">
          <ac:chgData name="Mark Figueroa" userId="cc48013f-92a8-4900-b764-bf7e1b4f5e95" providerId="ADAL" clId="{990DD2D5-7DA9-42BF-9061-35F864115EB8}" dt="2025-07-25T01:49:18.764" v="362" actId="20577"/>
          <ac:spMkLst>
            <pc:docMk/>
            <pc:sldMk cId="1747162058" sldId="335"/>
            <ac:spMk id="2" creationId="{F7E5832B-72D2-C36F-D950-A905DA6D7C08}"/>
          </ac:spMkLst>
        </pc:spChg>
        <pc:spChg chg="add del mod">
          <ac:chgData name="Mark Figueroa" userId="cc48013f-92a8-4900-b764-bf7e1b4f5e95" providerId="ADAL" clId="{990DD2D5-7DA9-42BF-9061-35F864115EB8}" dt="2025-07-25T01:49:22.106" v="363" actId="20577"/>
          <ac:spMkLst>
            <pc:docMk/>
            <pc:sldMk cId="1747162058" sldId="335"/>
            <ac:spMk id="5" creationId="{CA13F85B-4F92-BA72-E08D-424E8368730C}"/>
          </ac:spMkLst>
        </pc:spChg>
      </pc:sldChg>
      <pc:sldChg chg="modSp mod">
        <pc:chgData name="Mark Figueroa" userId="cc48013f-92a8-4900-b764-bf7e1b4f5e95" providerId="ADAL" clId="{990DD2D5-7DA9-42BF-9061-35F864115EB8}" dt="2025-07-25T01:37:31.674" v="81" actId="1076"/>
        <pc:sldMkLst>
          <pc:docMk/>
          <pc:sldMk cId="2848466961" sldId="337"/>
        </pc:sldMkLst>
        <pc:spChg chg="mod">
          <ac:chgData name="Mark Figueroa" userId="cc48013f-92a8-4900-b764-bf7e1b4f5e95" providerId="ADAL" clId="{990DD2D5-7DA9-42BF-9061-35F864115EB8}" dt="2025-07-25T01:37:31.674" v="81" actId="1076"/>
          <ac:spMkLst>
            <pc:docMk/>
            <pc:sldMk cId="2848466961" sldId="337"/>
            <ac:spMk id="14" creationId="{4E5C6B50-6E6B-7869-21B6-9EF339AFE263}"/>
          </ac:spMkLst>
        </pc:spChg>
      </pc:sldChg>
      <pc:sldChg chg="modSp">
        <pc:chgData name="Mark Figueroa" userId="cc48013f-92a8-4900-b764-bf7e1b4f5e95" providerId="ADAL" clId="{990DD2D5-7DA9-42BF-9061-35F864115EB8}" dt="2025-07-25T01:44:37.897" v="275" actId="20577"/>
        <pc:sldMkLst>
          <pc:docMk/>
          <pc:sldMk cId="2431948090" sldId="344"/>
        </pc:sldMkLst>
        <pc:spChg chg="mod">
          <ac:chgData name="Mark Figueroa" userId="cc48013f-92a8-4900-b764-bf7e1b4f5e95" providerId="ADAL" clId="{990DD2D5-7DA9-42BF-9061-35F864115EB8}" dt="2025-07-25T01:43:46.272" v="141" actId="20577"/>
          <ac:spMkLst>
            <pc:docMk/>
            <pc:sldMk cId="2431948090" sldId="344"/>
            <ac:spMk id="9" creationId="{EBECCCF3-2BC8-435A-8804-B7FF27C5B146}"/>
          </ac:spMkLst>
        </pc:spChg>
        <pc:spChg chg="mod">
          <ac:chgData name="Mark Figueroa" userId="cc48013f-92a8-4900-b764-bf7e1b4f5e95" providerId="ADAL" clId="{990DD2D5-7DA9-42BF-9061-35F864115EB8}" dt="2025-07-25T01:44:07.893" v="186" actId="20577"/>
          <ac:spMkLst>
            <pc:docMk/>
            <pc:sldMk cId="2431948090" sldId="344"/>
            <ac:spMk id="11" creationId="{32C122CB-D69D-4354-71DA-ECE6A4E32F95}"/>
          </ac:spMkLst>
        </pc:spChg>
        <pc:spChg chg="mod">
          <ac:chgData name="Mark Figueroa" userId="cc48013f-92a8-4900-b764-bf7e1b4f5e95" providerId="ADAL" clId="{990DD2D5-7DA9-42BF-9061-35F864115EB8}" dt="2025-07-25T01:44:37.897" v="275" actId="20577"/>
          <ac:spMkLst>
            <pc:docMk/>
            <pc:sldMk cId="2431948090" sldId="344"/>
            <ac:spMk id="13" creationId="{AD2F234A-D0CF-5826-DDD6-1B46719FDABF}"/>
          </ac:spMkLst>
        </pc:spChg>
      </pc:sldChg>
      <pc:sldChg chg="modSp">
        <pc:chgData name="Mark Figueroa" userId="cc48013f-92a8-4900-b764-bf7e1b4f5e95" providerId="ADAL" clId="{990DD2D5-7DA9-42BF-9061-35F864115EB8}" dt="2025-07-25T01:46:19.225" v="334" actId="20577"/>
        <pc:sldMkLst>
          <pc:docMk/>
          <pc:sldMk cId="3474832622" sldId="345"/>
        </pc:sldMkLst>
        <pc:spChg chg="mod">
          <ac:chgData name="Mark Figueroa" userId="cc48013f-92a8-4900-b764-bf7e1b4f5e95" providerId="ADAL" clId="{990DD2D5-7DA9-42BF-9061-35F864115EB8}" dt="2025-07-25T01:46:19.225" v="334" actId="20577"/>
          <ac:spMkLst>
            <pc:docMk/>
            <pc:sldMk cId="3474832622" sldId="345"/>
            <ac:spMk id="3" creationId="{F7FEAB18-D233-C0D0-B132-CFAB31D6932B}"/>
          </ac:spMkLst>
        </pc:spChg>
      </pc:sldChg>
      <pc:sldChg chg="modSp mod">
        <pc:chgData name="Mark Figueroa" userId="cc48013f-92a8-4900-b764-bf7e1b4f5e95" providerId="ADAL" clId="{990DD2D5-7DA9-42BF-9061-35F864115EB8}" dt="2025-07-25T01:38:32.488" v="95" actId="1076"/>
        <pc:sldMkLst>
          <pc:docMk/>
          <pc:sldMk cId="1821228388" sldId="347"/>
        </pc:sldMkLst>
        <pc:spChg chg="mod">
          <ac:chgData name="Mark Figueroa" userId="cc48013f-92a8-4900-b764-bf7e1b4f5e95" providerId="ADAL" clId="{990DD2D5-7DA9-42BF-9061-35F864115EB8}" dt="2025-07-25T01:38:32.488" v="95" actId="1076"/>
          <ac:spMkLst>
            <pc:docMk/>
            <pc:sldMk cId="1821228388" sldId="347"/>
            <ac:spMk id="4" creationId="{03D9185C-ABAA-8246-2C16-3AA6A0DF9916}"/>
          </ac:spMkLst>
        </pc:spChg>
      </pc:sldChg>
      <pc:sldChg chg="modSp mod">
        <pc:chgData name="Mark Figueroa" userId="cc48013f-92a8-4900-b764-bf7e1b4f5e95" providerId="ADAL" clId="{990DD2D5-7DA9-42BF-9061-35F864115EB8}" dt="2025-07-25T01:49:02.295" v="361" actId="2711"/>
        <pc:sldMkLst>
          <pc:docMk/>
          <pc:sldMk cId="1874438273" sldId="353"/>
        </pc:sldMkLst>
        <pc:spChg chg="mod">
          <ac:chgData name="Mark Figueroa" userId="cc48013f-92a8-4900-b764-bf7e1b4f5e95" providerId="ADAL" clId="{990DD2D5-7DA9-42BF-9061-35F864115EB8}" dt="2025-07-25T01:49:02.295" v="361" actId="2711"/>
          <ac:spMkLst>
            <pc:docMk/>
            <pc:sldMk cId="1874438273" sldId="353"/>
            <ac:spMk id="8" creationId="{ABDA65AD-F6DE-600D-9F4D-508F4468F7D5}"/>
          </ac:spMkLst>
        </pc:spChg>
      </pc:sldChg>
      <pc:sldChg chg="modSp mod">
        <pc:chgData name="Mark Figueroa" userId="cc48013f-92a8-4900-b764-bf7e1b4f5e95" providerId="ADAL" clId="{990DD2D5-7DA9-42BF-9061-35F864115EB8}" dt="2025-07-25T01:36:02.572" v="62" actId="20577"/>
        <pc:sldMkLst>
          <pc:docMk/>
          <pc:sldMk cId="3051719384" sldId="364"/>
        </pc:sldMkLst>
        <pc:spChg chg="mod">
          <ac:chgData name="Mark Figueroa" userId="cc48013f-92a8-4900-b764-bf7e1b4f5e95" providerId="ADAL" clId="{990DD2D5-7DA9-42BF-9061-35F864115EB8}" dt="2025-07-25T01:36:02.572" v="62" actId="20577"/>
          <ac:spMkLst>
            <pc:docMk/>
            <pc:sldMk cId="3051719384" sldId="364"/>
            <ac:spMk id="4" creationId="{B0A35481-8679-FC0C-C681-594EAB5CFF14}"/>
          </ac:spMkLst>
        </pc:spChg>
      </pc:sldChg>
      <pc:sldChg chg="modSp mod">
        <pc:chgData name="Mark Figueroa" userId="cc48013f-92a8-4900-b764-bf7e1b4f5e95" providerId="ADAL" clId="{990DD2D5-7DA9-42BF-9061-35F864115EB8}" dt="2025-07-25T01:35:10.836" v="60" actId="20577"/>
        <pc:sldMkLst>
          <pc:docMk/>
          <pc:sldMk cId="547607457" sldId="367"/>
        </pc:sldMkLst>
        <pc:spChg chg="mod">
          <ac:chgData name="Mark Figueroa" userId="cc48013f-92a8-4900-b764-bf7e1b4f5e95" providerId="ADAL" clId="{990DD2D5-7DA9-42BF-9061-35F864115EB8}" dt="2025-07-25T01:35:10.836" v="60" actId="20577"/>
          <ac:spMkLst>
            <pc:docMk/>
            <pc:sldMk cId="547607457" sldId="367"/>
            <ac:spMk id="8" creationId="{978BCFC2-F11B-8180-905E-4F936588BFA2}"/>
          </ac:spMkLst>
        </pc:spChg>
        <pc:picChg chg="mod">
          <ac:chgData name="Mark Figueroa" userId="cc48013f-92a8-4900-b764-bf7e1b4f5e95" providerId="ADAL" clId="{990DD2D5-7DA9-42BF-9061-35F864115EB8}" dt="2025-07-25T01:34:42.714" v="35" actId="1076"/>
          <ac:picMkLst>
            <pc:docMk/>
            <pc:sldMk cId="547607457" sldId="367"/>
            <ac:picMk id="9" creationId="{4B3AFEAE-1AA3-D68F-825D-6F1F7C53BE65}"/>
          </ac:picMkLst>
        </pc:picChg>
      </pc:sldChg>
      <pc:sldChg chg="delSp modSp add mod">
        <pc:chgData name="Mark Figueroa" userId="cc48013f-92a8-4900-b764-bf7e1b4f5e95" providerId="ADAL" clId="{990DD2D5-7DA9-42BF-9061-35F864115EB8}" dt="2025-07-25T02:57:15.219" v="415" actId="20577"/>
        <pc:sldMkLst>
          <pc:docMk/>
          <pc:sldMk cId="333351591" sldId="374"/>
        </pc:sldMkLst>
        <pc:spChg chg="del mod">
          <ac:chgData name="Mark Figueroa" userId="cc48013f-92a8-4900-b764-bf7e1b4f5e95" providerId="ADAL" clId="{990DD2D5-7DA9-42BF-9061-35F864115EB8}" dt="2025-07-25T02:56:45.813" v="406" actId="478"/>
          <ac:spMkLst>
            <pc:docMk/>
            <pc:sldMk cId="333351591" sldId="374"/>
            <ac:spMk id="2" creationId="{A09EBB92-B2AF-369B-5F3F-68B6B8D72C13}"/>
          </ac:spMkLst>
        </pc:spChg>
        <pc:spChg chg="mod">
          <ac:chgData name="Mark Figueroa" userId="cc48013f-92a8-4900-b764-bf7e1b4f5e95" providerId="ADAL" clId="{990DD2D5-7DA9-42BF-9061-35F864115EB8}" dt="2025-07-25T02:57:15.219" v="415" actId="20577"/>
          <ac:spMkLst>
            <pc:docMk/>
            <pc:sldMk cId="333351591" sldId="374"/>
            <ac:spMk id="3" creationId="{E0630B49-21FA-A52C-7B0D-235687AA9CD4}"/>
          </ac:spMkLst>
        </pc:spChg>
        <pc:spChg chg="del">
          <ac:chgData name="Mark Figueroa" userId="cc48013f-92a8-4900-b764-bf7e1b4f5e95" providerId="ADAL" clId="{990DD2D5-7DA9-42BF-9061-35F864115EB8}" dt="2025-07-25T02:56:27.834" v="401" actId="478"/>
          <ac:spMkLst>
            <pc:docMk/>
            <pc:sldMk cId="333351591" sldId="374"/>
            <ac:spMk id="5" creationId="{BF377DAA-023D-A9FA-108A-63700290DBBC}"/>
          </ac:spMkLst>
        </pc:spChg>
        <pc:spChg chg="mod">
          <ac:chgData name="Mark Figueroa" userId="cc48013f-92a8-4900-b764-bf7e1b4f5e95" providerId="ADAL" clId="{990DD2D5-7DA9-42BF-9061-35F864115EB8}" dt="2025-07-25T02:56:37.363" v="403" actId="1076"/>
          <ac:spMkLst>
            <pc:docMk/>
            <pc:sldMk cId="333351591" sldId="374"/>
            <ac:spMk id="6" creationId="{69785045-2044-1815-DC7D-FAF544F6CF7F}"/>
          </ac:spMkLst>
        </pc:spChg>
        <pc:spChg chg="mod">
          <ac:chgData name="Mark Figueroa" userId="cc48013f-92a8-4900-b764-bf7e1b4f5e95" providerId="ADAL" clId="{990DD2D5-7DA9-42BF-9061-35F864115EB8}" dt="2025-07-25T02:57:02.288" v="412" actId="20577"/>
          <ac:spMkLst>
            <pc:docMk/>
            <pc:sldMk cId="333351591" sldId="374"/>
            <ac:spMk id="7" creationId="{E9071125-3C66-FB86-D101-107EFFF9E862}"/>
          </ac:spMkLst>
        </pc:spChg>
        <pc:picChg chg="del">
          <ac:chgData name="Mark Figueroa" userId="cc48013f-92a8-4900-b764-bf7e1b4f5e95" providerId="ADAL" clId="{990DD2D5-7DA9-42BF-9061-35F864115EB8}" dt="2025-07-25T02:56:41.562" v="404" actId="478"/>
          <ac:picMkLst>
            <pc:docMk/>
            <pc:sldMk cId="333351591" sldId="374"/>
            <ac:picMk id="1026" creationId="{0E38A31C-8CAA-9ACE-236B-736E70078588}"/>
          </ac:picMkLst>
        </pc:picChg>
        <pc:picChg chg="del">
          <ac:chgData name="Mark Figueroa" userId="cc48013f-92a8-4900-b764-bf7e1b4f5e95" providerId="ADAL" clId="{990DD2D5-7DA9-42BF-9061-35F864115EB8}" dt="2025-07-25T02:56:27.834" v="401" actId="478"/>
          <ac:picMkLst>
            <pc:docMk/>
            <pc:sldMk cId="333351591" sldId="374"/>
            <ac:picMk id="13314" creationId="{1951C117-6473-535D-CC31-7BA83CDF8BE1}"/>
          </ac:picMkLst>
        </pc:picChg>
      </pc:sldChg>
    </pc:docChg>
  </pc:docChgLst>
  <pc:docChgLst>
    <pc:chgData name="Pedro Cabrera" userId="154b2adb-29e5-4b71-9e54-c2106cecf32f" providerId="ADAL" clId="{88EE31E2-E846-49B5-BDC1-6C45C2656BA4}"/>
    <pc:docChg chg="custSel modSld sldOrd">
      <pc:chgData name="Pedro Cabrera" userId="154b2adb-29e5-4b71-9e54-c2106cecf32f" providerId="ADAL" clId="{88EE31E2-E846-49B5-BDC1-6C45C2656BA4}" dt="2025-07-25T04:03:54.527" v="506"/>
      <pc:docMkLst>
        <pc:docMk/>
      </pc:docMkLst>
      <pc:sldChg chg="modSp mod">
        <pc:chgData name="Pedro Cabrera" userId="154b2adb-29e5-4b71-9e54-c2106cecf32f" providerId="ADAL" clId="{88EE31E2-E846-49B5-BDC1-6C45C2656BA4}" dt="2025-07-25T02:59:05.692" v="17" actId="20577"/>
        <pc:sldMkLst>
          <pc:docMk/>
          <pc:sldMk cId="1279124230" sldId="257"/>
        </pc:sldMkLst>
        <pc:spChg chg="mod">
          <ac:chgData name="Pedro Cabrera" userId="154b2adb-29e5-4b71-9e54-c2106cecf32f" providerId="ADAL" clId="{88EE31E2-E846-49B5-BDC1-6C45C2656BA4}" dt="2025-07-25T02:59:05.692" v="17" actId="20577"/>
          <ac:spMkLst>
            <pc:docMk/>
            <pc:sldMk cId="1279124230" sldId="257"/>
            <ac:spMk id="4" creationId="{156C9C38-6CB3-1A0E-F378-ABC731734155}"/>
          </ac:spMkLst>
        </pc:spChg>
      </pc:sldChg>
      <pc:sldChg chg="modSp mod">
        <pc:chgData name="Pedro Cabrera" userId="154b2adb-29e5-4b71-9e54-c2106cecf32f" providerId="ADAL" clId="{88EE31E2-E846-49B5-BDC1-6C45C2656BA4}" dt="2025-07-25T03:35:23.085" v="451" actId="20577"/>
        <pc:sldMkLst>
          <pc:docMk/>
          <pc:sldMk cId="2892911131" sldId="275"/>
        </pc:sldMkLst>
        <pc:graphicFrameChg chg="modGraphic">
          <ac:chgData name="Pedro Cabrera" userId="154b2adb-29e5-4b71-9e54-c2106cecf32f" providerId="ADAL" clId="{88EE31E2-E846-49B5-BDC1-6C45C2656BA4}" dt="2025-07-25T03:35:23.085" v="451" actId="20577"/>
          <ac:graphicFrameMkLst>
            <pc:docMk/>
            <pc:sldMk cId="2892911131" sldId="275"/>
            <ac:graphicFrameMk id="7" creationId="{E85B81C6-76D2-9971-8910-760C7EF991B6}"/>
          </ac:graphicFrameMkLst>
        </pc:graphicFrameChg>
      </pc:sldChg>
      <pc:sldChg chg="modSp mod">
        <pc:chgData name="Pedro Cabrera" userId="154b2adb-29e5-4b71-9e54-c2106cecf32f" providerId="ADAL" clId="{88EE31E2-E846-49B5-BDC1-6C45C2656BA4}" dt="2025-07-25T03:34:07.601" v="434" actId="20577"/>
        <pc:sldMkLst>
          <pc:docMk/>
          <pc:sldMk cId="2508685863" sldId="326"/>
        </pc:sldMkLst>
        <pc:graphicFrameChg chg="mod modGraphic">
          <ac:chgData name="Pedro Cabrera" userId="154b2adb-29e5-4b71-9e54-c2106cecf32f" providerId="ADAL" clId="{88EE31E2-E846-49B5-BDC1-6C45C2656BA4}" dt="2025-07-25T03:34:07.601" v="434" actId="20577"/>
          <ac:graphicFrameMkLst>
            <pc:docMk/>
            <pc:sldMk cId="2508685863" sldId="326"/>
            <ac:graphicFrameMk id="5" creationId="{66DAF20B-38B2-F6FD-B4C9-89FF51F15E3A}"/>
          </ac:graphicFrameMkLst>
        </pc:graphicFrameChg>
      </pc:sldChg>
      <pc:sldChg chg="addSp delSp modSp mod">
        <pc:chgData name="Pedro Cabrera" userId="154b2adb-29e5-4b71-9e54-c2106cecf32f" providerId="ADAL" clId="{88EE31E2-E846-49B5-BDC1-6C45C2656BA4}" dt="2025-07-25T03:28:31.016" v="393" actId="1076"/>
        <pc:sldMkLst>
          <pc:docMk/>
          <pc:sldMk cId="2236395172" sldId="343"/>
        </pc:sldMkLst>
        <pc:picChg chg="add mod">
          <ac:chgData name="Pedro Cabrera" userId="154b2adb-29e5-4b71-9e54-c2106cecf32f" providerId="ADAL" clId="{88EE31E2-E846-49B5-BDC1-6C45C2656BA4}" dt="2025-07-25T03:28:31.016" v="393" actId="1076"/>
          <ac:picMkLst>
            <pc:docMk/>
            <pc:sldMk cId="2236395172" sldId="343"/>
            <ac:picMk id="5" creationId="{5D3B5F17-EC72-A025-04D3-48C4CAA711EC}"/>
          </ac:picMkLst>
        </pc:picChg>
        <pc:picChg chg="del">
          <ac:chgData name="Pedro Cabrera" userId="154b2adb-29e5-4b71-9e54-c2106cecf32f" providerId="ADAL" clId="{88EE31E2-E846-49B5-BDC1-6C45C2656BA4}" dt="2025-07-25T03:28:10.446" v="388" actId="478"/>
          <ac:picMkLst>
            <pc:docMk/>
            <pc:sldMk cId="2236395172" sldId="343"/>
            <ac:picMk id="8" creationId="{1ED03F05-5EA4-5F58-1C08-BD9DD25D175A}"/>
          </ac:picMkLst>
        </pc:picChg>
      </pc:sldChg>
      <pc:sldChg chg="modAnim">
        <pc:chgData name="Pedro Cabrera" userId="154b2adb-29e5-4b71-9e54-c2106cecf32f" providerId="ADAL" clId="{88EE31E2-E846-49B5-BDC1-6C45C2656BA4}" dt="2025-07-25T03:01:16.663" v="18"/>
        <pc:sldMkLst>
          <pc:docMk/>
          <pc:sldMk cId="3474832622" sldId="345"/>
        </pc:sldMkLst>
      </pc:sldChg>
      <pc:sldChg chg="modAnim">
        <pc:chgData name="Pedro Cabrera" userId="154b2adb-29e5-4b71-9e54-c2106cecf32f" providerId="ADAL" clId="{88EE31E2-E846-49B5-BDC1-6C45C2656BA4}" dt="2025-07-25T04:03:54.527" v="506"/>
        <pc:sldMkLst>
          <pc:docMk/>
          <pc:sldMk cId="3438760862" sldId="346"/>
        </pc:sldMkLst>
      </pc:sldChg>
      <pc:sldChg chg="modSp mod">
        <pc:chgData name="Pedro Cabrera" userId="154b2adb-29e5-4b71-9e54-c2106cecf32f" providerId="ADAL" clId="{88EE31E2-E846-49B5-BDC1-6C45C2656BA4}" dt="2025-07-25T03:46:45.856" v="498" actId="2711"/>
        <pc:sldMkLst>
          <pc:docMk/>
          <pc:sldMk cId="2687898943" sldId="348"/>
        </pc:sldMkLst>
        <pc:spChg chg="mod">
          <ac:chgData name="Pedro Cabrera" userId="154b2adb-29e5-4b71-9e54-c2106cecf32f" providerId="ADAL" clId="{88EE31E2-E846-49B5-BDC1-6C45C2656BA4}" dt="2025-07-25T03:01:40.119" v="19" actId="1076"/>
          <ac:spMkLst>
            <pc:docMk/>
            <pc:sldMk cId="2687898943" sldId="348"/>
            <ac:spMk id="3" creationId="{6972FC9D-56B6-3D42-EC26-C0B6D72685F5}"/>
          </ac:spMkLst>
        </pc:spChg>
        <pc:spChg chg="mod">
          <ac:chgData name="Pedro Cabrera" userId="154b2adb-29e5-4b71-9e54-c2106cecf32f" providerId="ADAL" clId="{88EE31E2-E846-49B5-BDC1-6C45C2656BA4}" dt="2025-07-25T03:46:45.856" v="498" actId="2711"/>
          <ac:spMkLst>
            <pc:docMk/>
            <pc:sldMk cId="2687898943" sldId="348"/>
            <ac:spMk id="6" creationId="{98F9A2DC-8E2E-9F62-DA3C-94D87AB723C9}"/>
          </ac:spMkLst>
        </pc:spChg>
      </pc:sldChg>
      <pc:sldChg chg="modSp mod">
        <pc:chgData name="Pedro Cabrera" userId="154b2adb-29e5-4b71-9e54-c2106cecf32f" providerId="ADAL" clId="{88EE31E2-E846-49B5-BDC1-6C45C2656BA4}" dt="2025-07-25T03:44:40.072" v="493" actId="2711"/>
        <pc:sldMkLst>
          <pc:docMk/>
          <pc:sldMk cId="584798340" sldId="349"/>
        </pc:sldMkLst>
        <pc:spChg chg="mod">
          <ac:chgData name="Pedro Cabrera" userId="154b2adb-29e5-4b71-9e54-c2106cecf32f" providerId="ADAL" clId="{88EE31E2-E846-49B5-BDC1-6C45C2656BA4}" dt="2025-07-25T03:44:40.072" v="493" actId="2711"/>
          <ac:spMkLst>
            <pc:docMk/>
            <pc:sldMk cId="584798340" sldId="349"/>
            <ac:spMk id="6" creationId="{146D6457-DFE5-F79D-B7FE-ABA50BB72E19}"/>
          </ac:spMkLst>
        </pc:spChg>
      </pc:sldChg>
      <pc:sldChg chg="modSp mod">
        <pc:chgData name="Pedro Cabrera" userId="154b2adb-29e5-4b71-9e54-c2106cecf32f" providerId="ADAL" clId="{88EE31E2-E846-49B5-BDC1-6C45C2656BA4}" dt="2025-07-25T03:44:22.105" v="491" actId="2711"/>
        <pc:sldMkLst>
          <pc:docMk/>
          <pc:sldMk cId="97461005" sldId="351"/>
        </pc:sldMkLst>
        <pc:spChg chg="mod">
          <ac:chgData name="Pedro Cabrera" userId="154b2adb-29e5-4b71-9e54-c2106cecf32f" providerId="ADAL" clId="{88EE31E2-E846-49B5-BDC1-6C45C2656BA4}" dt="2025-07-25T03:40:30.501" v="464" actId="20577"/>
          <ac:spMkLst>
            <pc:docMk/>
            <pc:sldMk cId="97461005" sldId="351"/>
            <ac:spMk id="5" creationId="{5CCD7F86-F301-44EB-B4A0-43ECB7547682}"/>
          </ac:spMkLst>
        </pc:spChg>
        <pc:spChg chg="mod">
          <ac:chgData name="Pedro Cabrera" userId="154b2adb-29e5-4b71-9e54-c2106cecf32f" providerId="ADAL" clId="{88EE31E2-E846-49B5-BDC1-6C45C2656BA4}" dt="2025-07-25T03:44:22.105" v="491" actId="2711"/>
          <ac:spMkLst>
            <pc:docMk/>
            <pc:sldMk cId="97461005" sldId="351"/>
            <ac:spMk id="6" creationId="{A254C32F-BA02-2395-DE38-90DDC7A3C65C}"/>
          </ac:spMkLst>
        </pc:spChg>
      </pc:sldChg>
      <pc:sldChg chg="modSp mod">
        <pc:chgData name="Pedro Cabrera" userId="154b2adb-29e5-4b71-9e54-c2106cecf32f" providerId="ADAL" clId="{88EE31E2-E846-49B5-BDC1-6C45C2656BA4}" dt="2025-07-25T03:43:45.876" v="488" actId="2711"/>
        <pc:sldMkLst>
          <pc:docMk/>
          <pc:sldMk cId="3079999933" sldId="352"/>
        </pc:sldMkLst>
        <pc:spChg chg="mod">
          <ac:chgData name="Pedro Cabrera" userId="154b2adb-29e5-4b71-9e54-c2106cecf32f" providerId="ADAL" clId="{88EE31E2-E846-49B5-BDC1-6C45C2656BA4}" dt="2025-07-25T03:43:45.876" v="488" actId="2711"/>
          <ac:spMkLst>
            <pc:docMk/>
            <pc:sldMk cId="3079999933" sldId="352"/>
            <ac:spMk id="6" creationId="{2B4D9686-5D19-F72D-E4F3-2789191E54DF}"/>
          </ac:spMkLst>
        </pc:spChg>
      </pc:sldChg>
      <pc:sldChg chg="modSp mod">
        <pc:chgData name="Pedro Cabrera" userId="154b2adb-29e5-4b71-9e54-c2106cecf32f" providerId="ADAL" clId="{88EE31E2-E846-49B5-BDC1-6C45C2656BA4}" dt="2025-07-25T03:45:14.401" v="495" actId="2711"/>
        <pc:sldMkLst>
          <pc:docMk/>
          <pc:sldMk cId="1874438273" sldId="353"/>
        </pc:sldMkLst>
        <pc:spChg chg="mod">
          <ac:chgData name="Pedro Cabrera" userId="154b2adb-29e5-4b71-9e54-c2106cecf32f" providerId="ADAL" clId="{88EE31E2-E846-49B5-BDC1-6C45C2656BA4}" dt="2025-07-25T03:45:14.401" v="495" actId="2711"/>
          <ac:spMkLst>
            <pc:docMk/>
            <pc:sldMk cId="1874438273" sldId="353"/>
            <ac:spMk id="6" creationId="{D05026C0-E676-F55E-5608-A7364437F398}"/>
          </ac:spMkLst>
        </pc:spChg>
      </pc:sldChg>
      <pc:sldChg chg="modSp mod">
        <pc:chgData name="Pedro Cabrera" userId="154b2adb-29e5-4b71-9e54-c2106cecf32f" providerId="ADAL" clId="{88EE31E2-E846-49B5-BDC1-6C45C2656BA4}" dt="2025-07-25T03:46:09.233" v="497" actId="2711"/>
        <pc:sldMkLst>
          <pc:docMk/>
          <pc:sldMk cId="1238775841" sldId="354"/>
        </pc:sldMkLst>
        <pc:spChg chg="mod">
          <ac:chgData name="Pedro Cabrera" userId="154b2adb-29e5-4b71-9e54-c2106cecf32f" providerId="ADAL" clId="{88EE31E2-E846-49B5-BDC1-6C45C2656BA4}" dt="2025-07-25T03:46:09.233" v="497" actId="2711"/>
          <ac:spMkLst>
            <pc:docMk/>
            <pc:sldMk cId="1238775841" sldId="354"/>
            <ac:spMk id="6" creationId="{59B37C5A-7257-11DB-832A-CD48426BE4BF}"/>
          </ac:spMkLst>
        </pc:spChg>
      </pc:sldChg>
      <pc:sldChg chg="addSp delSp modSp mod modAnim">
        <pc:chgData name="Pedro Cabrera" userId="154b2adb-29e5-4b71-9e54-c2106cecf32f" providerId="ADAL" clId="{88EE31E2-E846-49B5-BDC1-6C45C2656BA4}" dt="2025-07-25T03:45:32.922" v="496" actId="2711"/>
        <pc:sldMkLst>
          <pc:docMk/>
          <pc:sldMk cId="3688730825" sldId="355"/>
        </pc:sldMkLst>
        <pc:spChg chg="add del mod">
          <ac:chgData name="Pedro Cabrera" userId="154b2adb-29e5-4b71-9e54-c2106cecf32f" providerId="ADAL" clId="{88EE31E2-E846-49B5-BDC1-6C45C2656BA4}" dt="2025-07-25T03:16:03.329" v="258"/>
          <ac:spMkLst>
            <pc:docMk/>
            <pc:sldMk cId="3688730825" sldId="355"/>
            <ac:spMk id="3" creationId="{0FC9DF35-2112-5AF9-FD80-02E69713EA9A}"/>
          </ac:spMkLst>
        </pc:spChg>
        <pc:spChg chg="add mod">
          <ac:chgData name="Pedro Cabrera" userId="154b2adb-29e5-4b71-9e54-c2106cecf32f" providerId="ADAL" clId="{88EE31E2-E846-49B5-BDC1-6C45C2656BA4}" dt="2025-07-25T03:16:50.873" v="349" actId="403"/>
          <ac:spMkLst>
            <pc:docMk/>
            <pc:sldMk cId="3688730825" sldId="355"/>
            <ac:spMk id="4" creationId="{EE44733B-A418-9128-E22D-363952AA86BD}"/>
          </ac:spMkLst>
        </pc:spChg>
        <pc:spChg chg="mod">
          <ac:chgData name="Pedro Cabrera" userId="154b2adb-29e5-4b71-9e54-c2106cecf32f" providerId="ADAL" clId="{88EE31E2-E846-49B5-BDC1-6C45C2656BA4}" dt="2025-07-25T03:17:25.390" v="352" actId="1076"/>
          <ac:spMkLst>
            <pc:docMk/>
            <pc:sldMk cId="3688730825" sldId="355"/>
            <ac:spMk id="5" creationId="{72499039-2BFD-3946-770D-743FD3E7FE5A}"/>
          </ac:spMkLst>
        </pc:spChg>
        <pc:spChg chg="mod">
          <ac:chgData name="Pedro Cabrera" userId="154b2adb-29e5-4b71-9e54-c2106cecf32f" providerId="ADAL" clId="{88EE31E2-E846-49B5-BDC1-6C45C2656BA4}" dt="2025-07-25T03:45:32.922" v="496" actId="2711"/>
          <ac:spMkLst>
            <pc:docMk/>
            <pc:sldMk cId="3688730825" sldId="355"/>
            <ac:spMk id="6" creationId="{CC16CEC4-7C41-2A0A-30F3-F68C45D64CAB}"/>
          </ac:spMkLst>
        </pc:spChg>
        <pc:spChg chg="mod">
          <ac:chgData name="Pedro Cabrera" userId="154b2adb-29e5-4b71-9e54-c2106cecf32f" providerId="ADAL" clId="{88EE31E2-E846-49B5-BDC1-6C45C2656BA4}" dt="2025-07-25T03:14:55.703" v="254" actId="20577"/>
          <ac:spMkLst>
            <pc:docMk/>
            <pc:sldMk cId="3688730825" sldId="355"/>
            <ac:spMk id="8" creationId="{3241E95A-3612-D585-DAC8-2E3C9B3360FE}"/>
          </ac:spMkLst>
        </pc:spChg>
      </pc:sldChg>
      <pc:sldChg chg="modSp mod">
        <pc:chgData name="Pedro Cabrera" userId="154b2adb-29e5-4b71-9e54-c2106cecf32f" providerId="ADAL" clId="{88EE31E2-E846-49B5-BDC1-6C45C2656BA4}" dt="2025-07-25T03:44:32.329" v="492" actId="2711"/>
        <pc:sldMkLst>
          <pc:docMk/>
          <pc:sldMk cId="2880292136" sldId="356"/>
        </pc:sldMkLst>
        <pc:spChg chg="mod">
          <ac:chgData name="Pedro Cabrera" userId="154b2adb-29e5-4b71-9e54-c2106cecf32f" providerId="ADAL" clId="{88EE31E2-E846-49B5-BDC1-6C45C2656BA4}" dt="2025-07-25T03:44:32.329" v="492" actId="2711"/>
          <ac:spMkLst>
            <pc:docMk/>
            <pc:sldMk cId="2880292136" sldId="356"/>
            <ac:spMk id="6" creationId="{683D2E15-A63A-9BAB-A167-F17022E2F104}"/>
          </ac:spMkLst>
        </pc:spChg>
      </pc:sldChg>
      <pc:sldChg chg="modSp mod">
        <pc:chgData name="Pedro Cabrera" userId="154b2adb-29e5-4b71-9e54-c2106cecf32f" providerId="ADAL" clId="{88EE31E2-E846-49B5-BDC1-6C45C2656BA4}" dt="2025-07-25T03:44:02.986" v="489" actId="2711"/>
        <pc:sldMkLst>
          <pc:docMk/>
          <pc:sldMk cId="446694821" sldId="357"/>
        </pc:sldMkLst>
        <pc:spChg chg="mod">
          <ac:chgData name="Pedro Cabrera" userId="154b2adb-29e5-4b71-9e54-c2106cecf32f" providerId="ADAL" clId="{88EE31E2-E846-49B5-BDC1-6C45C2656BA4}" dt="2025-07-25T03:44:02.986" v="489" actId="2711"/>
          <ac:spMkLst>
            <pc:docMk/>
            <pc:sldMk cId="446694821" sldId="357"/>
            <ac:spMk id="6" creationId="{9869A417-B885-9D78-7989-7CB12872DB19}"/>
          </ac:spMkLst>
        </pc:spChg>
        <pc:spChg chg="mod">
          <ac:chgData name="Pedro Cabrera" userId="154b2adb-29e5-4b71-9e54-c2106cecf32f" providerId="ADAL" clId="{88EE31E2-E846-49B5-BDC1-6C45C2656BA4}" dt="2025-07-25T03:41:24.523" v="487" actId="20577"/>
          <ac:spMkLst>
            <pc:docMk/>
            <pc:sldMk cId="446694821" sldId="357"/>
            <ac:spMk id="10" creationId="{CC8CC1B2-92F8-C6FB-35E9-2B40395B23F3}"/>
          </ac:spMkLst>
        </pc:spChg>
      </pc:sldChg>
      <pc:sldChg chg="modSp mod">
        <pc:chgData name="Pedro Cabrera" userId="154b2adb-29e5-4b71-9e54-c2106cecf32f" providerId="ADAL" clId="{88EE31E2-E846-49B5-BDC1-6C45C2656BA4}" dt="2025-07-25T03:44:12.161" v="490" actId="2711"/>
        <pc:sldMkLst>
          <pc:docMk/>
          <pc:sldMk cId="2925473790" sldId="359"/>
        </pc:sldMkLst>
        <pc:spChg chg="mod">
          <ac:chgData name="Pedro Cabrera" userId="154b2adb-29e5-4b71-9e54-c2106cecf32f" providerId="ADAL" clId="{88EE31E2-E846-49B5-BDC1-6C45C2656BA4}" dt="2025-07-25T03:40:52.690" v="475" actId="5793"/>
          <ac:spMkLst>
            <pc:docMk/>
            <pc:sldMk cId="2925473790" sldId="359"/>
            <ac:spMk id="5" creationId="{F9744DD7-82A2-6D7E-5059-5779C3BB491F}"/>
          </ac:spMkLst>
        </pc:spChg>
        <pc:spChg chg="mod">
          <ac:chgData name="Pedro Cabrera" userId="154b2adb-29e5-4b71-9e54-c2106cecf32f" providerId="ADAL" clId="{88EE31E2-E846-49B5-BDC1-6C45C2656BA4}" dt="2025-07-25T03:44:12.161" v="490" actId="2711"/>
          <ac:spMkLst>
            <pc:docMk/>
            <pc:sldMk cId="2925473790" sldId="359"/>
            <ac:spMk id="6" creationId="{D86B6338-ACFB-CB06-3780-CBF7E90A5F13}"/>
          </ac:spMkLst>
        </pc:spChg>
      </pc:sldChg>
      <pc:sldChg chg="modSp mod">
        <pc:chgData name="Pedro Cabrera" userId="154b2adb-29e5-4b71-9e54-c2106cecf32f" providerId="ADAL" clId="{88EE31E2-E846-49B5-BDC1-6C45C2656BA4}" dt="2025-07-25T03:40:16.135" v="461" actId="5793"/>
        <pc:sldMkLst>
          <pc:docMk/>
          <pc:sldMk cId="319503790" sldId="363"/>
        </pc:sldMkLst>
        <pc:spChg chg="mod">
          <ac:chgData name="Pedro Cabrera" userId="154b2adb-29e5-4b71-9e54-c2106cecf32f" providerId="ADAL" clId="{88EE31E2-E846-49B5-BDC1-6C45C2656BA4}" dt="2025-07-25T03:40:16.135" v="461" actId="5793"/>
          <ac:spMkLst>
            <pc:docMk/>
            <pc:sldMk cId="319503790" sldId="363"/>
            <ac:spMk id="9" creationId="{1E0A6411-B8CB-6B3A-2B36-49096B199B86}"/>
          </ac:spMkLst>
        </pc:spChg>
      </pc:sldChg>
      <pc:sldChg chg="modSp mod">
        <pc:chgData name="Pedro Cabrera" userId="154b2adb-29e5-4b71-9e54-c2106cecf32f" providerId="ADAL" clId="{88EE31E2-E846-49B5-BDC1-6C45C2656BA4}" dt="2025-07-25T03:44:48.670" v="494" actId="2711"/>
        <pc:sldMkLst>
          <pc:docMk/>
          <pc:sldMk cId="3051719384" sldId="364"/>
        </pc:sldMkLst>
        <pc:spChg chg="mod">
          <ac:chgData name="Pedro Cabrera" userId="154b2adb-29e5-4b71-9e54-c2106cecf32f" providerId="ADAL" clId="{88EE31E2-E846-49B5-BDC1-6C45C2656BA4}" dt="2025-07-25T03:44:48.670" v="494" actId="2711"/>
          <ac:spMkLst>
            <pc:docMk/>
            <pc:sldMk cId="3051719384" sldId="364"/>
            <ac:spMk id="6" creationId="{3725AECF-FADC-ECC0-6E00-C3C7D77B414D}"/>
          </ac:spMkLst>
        </pc:spChg>
      </pc:sldChg>
      <pc:sldChg chg="modAnim">
        <pc:chgData name="Pedro Cabrera" userId="154b2adb-29e5-4b71-9e54-c2106cecf32f" providerId="ADAL" clId="{88EE31E2-E846-49B5-BDC1-6C45C2656BA4}" dt="2025-07-25T03:07:26.673" v="20"/>
        <pc:sldMkLst>
          <pc:docMk/>
          <pc:sldMk cId="1508930197" sldId="366"/>
        </pc:sldMkLst>
      </pc:sldChg>
      <pc:sldChg chg="addSp modSp mod">
        <pc:chgData name="Pedro Cabrera" userId="154b2adb-29e5-4b71-9e54-c2106cecf32f" providerId="ADAL" clId="{88EE31E2-E846-49B5-BDC1-6C45C2656BA4}" dt="2025-07-25T03:21:56.387" v="387" actId="20577"/>
        <pc:sldMkLst>
          <pc:docMk/>
          <pc:sldMk cId="2857501835" sldId="368"/>
        </pc:sldMkLst>
        <pc:spChg chg="mod">
          <ac:chgData name="Pedro Cabrera" userId="154b2adb-29e5-4b71-9e54-c2106cecf32f" providerId="ADAL" clId="{88EE31E2-E846-49B5-BDC1-6C45C2656BA4}" dt="2025-07-25T03:20:43.401" v="356" actId="2711"/>
          <ac:spMkLst>
            <pc:docMk/>
            <pc:sldMk cId="2857501835" sldId="368"/>
            <ac:spMk id="4" creationId="{832DEA65-BD16-5DD4-2641-B41B0CCCCEFD}"/>
          </ac:spMkLst>
        </pc:spChg>
        <pc:spChg chg="mod">
          <ac:chgData name="Pedro Cabrera" userId="154b2adb-29e5-4b71-9e54-c2106cecf32f" providerId="ADAL" clId="{88EE31E2-E846-49B5-BDC1-6C45C2656BA4}" dt="2025-07-25T03:21:56.387" v="387" actId="20577"/>
          <ac:spMkLst>
            <pc:docMk/>
            <pc:sldMk cId="2857501835" sldId="368"/>
            <ac:spMk id="5" creationId="{4B6E4ECD-17A6-E75D-24FF-69159623923B}"/>
          </ac:spMkLst>
        </pc:spChg>
        <pc:picChg chg="add mod">
          <ac:chgData name="Pedro Cabrera" userId="154b2adb-29e5-4b71-9e54-c2106cecf32f" providerId="ADAL" clId="{88EE31E2-E846-49B5-BDC1-6C45C2656BA4}" dt="2025-07-25T03:20:34.258" v="355" actId="1076"/>
          <ac:picMkLst>
            <pc:docMk/>
            <pc:sldMk cId="2857501835" sldId="368"/>
            <ac:picMk id="7" creationId="{1E29DAEB-AD1F-10AB-476C-78EB7D95FCBF}"/>
          </ac:picMkLst>
        </pc:picChg>
      </pc:sldChg>
      <pc:sldChg chg="modSp mod">
        <pc:chgData name="Pedro Cabrera" userId="154b2adb-29e5-4b71-9e54-c2106cecf32f" providerId="ADAL" clId="{88EE31E2-E846-49B5-BDC1-6C45C2656BA4}" dt="2025-07-25T03:47:57.243" v="503" actId="1076"/>
        <pc:sldMkLst>
          <pc:docMk/>
          <pc:sldMk cId="931959235" sldId="370"/>
        </pc:sldMkLst>
        <pc:graphicFrameChg chg="mod modGraphic">
          <ac:chgData name="Pedro Cabrera" userId="154b2adb-29e5-4b71-9e54-c2106cecf32f" providerId="ADAL" clId="{88EE31E2-E846-49B5-BDC1-6C45C2656BA4}" dt="2025-07-25T03:47:57.243" v="503" actId="1076"/>
          <ac:graphicFrameMkLst>
            <pc:docMk/>
            <pc:sldMk cId="931959235" sldId="370"/>
            <ac:graphicFrameMk id="3" creationId="{30D85854-0851-E143-6689-C6C4920A53F5}"/>
          </ac:graphicFrameMkLst>
        </pc:graphicFrameChg>
      </pc:sldChg>
      <pc:sldChg chg="addSp delSp modSp mod ord modAnim">
        <pc:chgData name="Pedro Cabrera" userId="154b2adb-29e5-4b71-9e54-c2106cecf32f" providerId="ADAL" clId="{88EE31E2-E846-49B5-BDC1-6C45C2656BA4}" dt="2025-07-25T03:33:07.222" v="398"/>
        <pc:sldMkLst>
          <pc:docMk/>
          <pc:sldMk cId="333351591" sldId="374"/>
        </pc:sldMkLst>
        <pc:spChg chg="mod">
          <ac:chgData name="Pedro Cabrera" userId="154b2adb-29e5-4b71-9e54-c2106cecf32f" providerId="ADAL" clId="{88EE31E2-E846-49B5-BDC1-6C45C2656BA4}" dt="2025-07-25T03:31:32.095" v="395" actId="2711"/>
          <ac:spMkLst>
            <pc:docMk/>
            <pc:sldMk cId="333351591" sldId="374"/>
            <ac:spMk id="3" creationId="{E0630B49-21FA-A52C-7B0D-235687AA9CD4}"/>
          </ac:spMkLst>
        </pc:spChg>
        <pc:spChg chg="add del mod">
          <ac:chgData name="Pedro Cabrera" userId="154b2adb-29e5-4b71-9e54-c2106cecf32f" providerId="ADAL" clId="{88EE31E2-E846-49B5-BDC1-6C45C2656BA4}" dt="2025-07-25T02:57:11.928" v="8"/>
          <ac:spMkLst>
            <pc:docMk/>
            <pc:sldMk cId="333351591" sldId="374"/>
            <ac:spMk id="7" creationId="{E9071125-3C66-FB86-D101-107EFFF9E862}"/>
          </ac:spMkLst>
        </pc:spChg>
      </pc:sldChg>
    </pc:docChg>
  </pc:docChgLst>
  <pc:docChgLst>
    <pc:chgData name="Pedro Cabrera" userId="154b2adb-29e5-4b71-9e54-c2106cecf32f" providerId="ADAL" clId="{155DC45A-B986-4B72-B52C-5CE7EF4F7269}"/>
    <pc:docChg chg="custSel modSld">
      <pc:chgData name="Pedro Cabrera" userId="154b2adb-29e5-4b71-9e54-c2106cecf32f" providerId="ADAL" clId="{155DC45A-B986-4B72-B52C-5CE7EF4F7269}" dt="2025-07-25T00:18:32.933" v="384" actId="20577"/>
      <pc:docMkLst>
        <pc:docMk/>
      </pc:docMkLst>
      <pc:sldChg chg="modSp">
        <pc:chgData name="Pedro Cabrera" userId="154b2adb-29e5-4b71-9e54-c2106cecf32f" providerId="ADAL" clId="{155DC45A-B986-4B72-B52C-5CE7EF4F7269}" dt="2025-07-25T00:13:01.144" v="10"/>
        <pc:sldMkLst>
          <pc:docMk/>
          <pc:sldMk cId="3526032184" sldId="264"/>
        </pc:sldMkLst>
        <pc:graphicFrameChg chg="mod">
          <ac:chgData name="Pedro Cabrera" userId="154b2adb-29e5-4b71-9e54-c2106cecf32f" providerId="ADAL" clId="{155DC45A-B986-4B72-B52C-5CE7EF4F7269}" dt="2025-07-25T00:13:01.144" v="10"/>
          <ac:graphicFrameMkLst>
            <pc:docMk/>
            <pc:sldMk cId="3526032184" sldId="264"/>
            <ac:graphicFrameMk id="4" creationId="{F80B92B5-F6DB-FB49-D945-CFB46BAB451C}"/>
          </ac:graphicFrameMkLst>
        </pc:graphicFrameChg>
      </pc:sldChg>
      <pc:sldChg chg="modSp">
        <pc:chgData name="Pedro Cabrera" userId="154b2adb-29e5-4b71-9e54-c2106cecf32f" providerId="ADAL" clId="{155DC45A-B986-4B72-B52C-5CE7EF4F7269}" dt="2025-07-25T00:13:10.157" v="11"/>
        <pc:sldMkLst>
          <pc:docMk/>
          <pc:sldMk cId="2892911131" sldId="275"/>
        </pc:sldMkLst>
        <pc:graphicFrameChg chg="mod">
          <ac:chgData name="Pedro Cabrera" userId="154b2adb-29e5-4b71-9e54-c2106cecf32f" providerId="ADAL" clId="{155DC45A-B986-4B72-B52C-5CE7EF4F7269}" dt="2025-07-25T00:13:10.157" v="11"/>
          <ac:graphicFrameMkLst>
            <pc:docMk/>
            <pc:sldMk cId="2892911131" sldId="275"/>
            <ac:graphicFrameMk id="7" creationId="{E85B81C6-76D2-9971-8910-760C7EF991B6}"/>
          </ac:graphicFrameMkLst>
        </pc:graphicFrameChg>
      </pc:sldChg>
      <pc:sldChg chg="modSp mod">
        <pc:chgData name="Pedro Cabrera" userId="154b2adb-29e5-4b71-9e54-c2106cecf32f" providerId="ADAL" clId="{155DC45A-B986-4B72-B52C-5CE7EF4F7269}" dt="2025-07-25T00:18:32.933" v="384" actId="20577"/>
        <pc:sldMkLst>
          <pc:docMk/>
          <pc:sldMk cId="2508685863" sldId="326"/>
        </pc:sldMkLst>
        <pc:graphicFrameChg chg="mod modGraphic">
          <ac:chgData name="Pedro Cabrera" userId="154b2adb-29e5-4b71-9e54-c2106cecf32f" providerId="ADAL" clId="{155DC45A-B986-4B72-B52C-5CE7EF4F7269}" dt="2025-07-25T00:18:32.933" v="384" actId="20577"/>
          <ac:graphicFrameMkLst>
            <pc:docMk/>
            <pc:sldMk cId="2508685863" sldId="326"/>
            <ac:graphicFrameMk id="5" creationId="{66DAF20B-38B2-F6FD-B4C9-89FF51F15E3A}"/>
          </ac:graphicFrameMkLst>
        </pc:graphicFrameChg>
      </pc:sldChg>
      <pc:sldChg chg="addSp modSp modAnim">
        <pc:chgData name="Pedro Cabrera" userId="154b2adb-29e5-4b71-9e54-c2106cecf32f" providerId="ADAL" clId="{155DC45A-B986-4B72-B52C-5CE7EF4F7269}" dt="2025-07-25T00:02:20.462" v="0"/>
        <pc:sldMkLst>
          <pc:docMk/>
          <pc:sldMk cId="3438760862" sldId="346"/>
        </pc:sldMkLst>
        <pc:spChg chg="add mod">
          <ac:chgData name="Pedro Cabrera" userId="154b2adb-29e5-4b71-9e54-c2106cecf32f" providerId="ADAL" clId="{155DC45A-B986-4B72-B52C-5CE7EF4F7269}" dt="2025-07-25T00:02:20.462" v="0"/>
          <ac:spMkLst>
            <pc:docMk/>
            <pc:sldMk cId="3438760862" sldId="346"/>
            <ac:spMk id="3" creationId="{6B015848-8A37-00E6-A9A9-3402D76714B8}"/>
          </ac:spMkLst>
        </pc:spChg>
        <pc:spChg chg="add mod">
          <ac:chgData name="Pedro Cabrera" userId="154b2adb-29e5-4b71-9e54-c2106cecf32f" providerId="ADAL" clId="{155DC45A-B986-4B72-B52C-5CE7EF4F7269}" dt="2025-07-25T00:02:20.462" v="0"/>
          <ac:spMkLst>
            <pc:docMk/>
            <pc:sldMk cId="3438760862" sldId="346"/>
            <ac:spMk id="4" creationId="{5BC9F960-D3B6-67C1-2F23-89ADF916C856}"/>
          </ac:spMkLst>
        </pc:spChg>
        <pc:spChg chg="add mod">
          <ac:chgData name="Pedro Cabrera" userId="154b2adb-29e5-4b71-9e54-c2106cecf32f" providerId="ADAL" clId="{155DC45A-B986-4B72-B52C-5CE7EF4F7269}" dt="2025-07-25T00:02:20.462" v="0"/>
          <ac:spMkLst>
            <pc:docMk/>
            <pc:sldMk cId="3438760862" sldId="346"/>
            <ac:spMk id="5" creationId="{8694D79D-CC45-80CA-0E92-95EC75434C31}"/>
          </ac:spMkLst>
        </pc:spChg>
        <pc:spChg chg="add mod">
          <ac:chgData name="Pedro Cabrera" userId="154b2adb-29e5-4b71-9e54-c2106cecf32f" providerId="ADAL" clId="{155DC45A-B986-4B72-B52C-5CE7EF4F7269}" dt="2025-07-25T00:02:20.462" v="0"/>
          <ac:spMkLst>
            <pc:docMk/>
            <pc:sldMk cId="3438760862" sldId="346"/>
            <ac:spMk id="9" creationId="{F0BD29DE-9CF8-4B4A-7484-20045A707364}"/>
          </ac:spMkLst>
        </pc:spChg>
        <pc:picChg chg="add mod">
          <ac:chgData name="Pedro Cabrera" userId="154b2adb-29e5-4b71-9e54-c2106cecf32f" providerId="ADAL" clId="{155DC45A-B986-4B72-B52C-5CE7EF4F7269}" dt="2025-07-25T00:02:20.462" v="0"/>
          <ac:picMkLst>
            <pc:docMk/>
            <pc:sldMk cId="3438760862" sldId="346"/>
            <ac:picMk id="7" creationId="{7E1843DD-E36C-2E02-19E5-A83A84E76D97}"/>
          </ac:picMkLst>
        </pc:picChg>
        <pc:picChg chg="add mod">
          <ac:chgData name="Pedro Cabrera" userId="154b2adb-29e5-4b71-9e54-c2106cecf32f" providerId="ADAL" clId="{155DC45A-B986-4B72-B52C-5CE7EF4F7269}" dt="2025-07-25T00:02:20.462" v="0"/>
          <ac:picMkLst>
            <pc:docMk/>
            <pc:sldMk cId="3438760862" sldId="346"/>
            <ac:picMk id="8" creationId="{E20C2B6D-33E6-6379-0FE6-12820E8D4DFE}"/>
          </ac:picMkLst>
        </pc:picChg>
        <pc:picChg chg="add mod">
          <ac:chgData name="Pedro Cabrera" userId="154b2adb-29e5-4b71-9e54-c2106cecf32f" providerId="ADAL" clId="{155DC45A-B986-4B72-B52C-5CE7EF4F7269}" dt="2025-07-25T00:02:20.462" v="0"/>
          <ac:picMkLst>
            <pc:docMk/>
            <pc:sldMk cId="3438760862" sldId="346"/>
            <ac:picMk id="10" creationId="{FE4562A9-59F9-15CA-BDFD-CA267284810F}"/>
          </ac:picMkLst>
        </pc:picChg>
      </pc:sldChg>
      <pc:sldChg chg="modSp mod">
        <pc:chgData name="Pedro Cabrera" userId="154b2adb-29e5-4b71-9e54-c2106cecf32f" providerId="ADAL" clId="{155DC45A-B986-4B72-B52C-5CE7EF4F7269}" dt="2025-07-25T00:12:31.615" v="8" actId="2711"/>
        <pc:sldMkLst>
          <pc:docMk/>
          <pc:sldMk cId="2687898943" sldId="348"/>
        </pc:sldMkLst>
        <pc:spChg chg="mod">
          <ac:chgData name="Pedro Cabrera" userId="154b2adb-29e5-4b71-9e54-c2106cecf32f" providerId="ADAL" clId="{155DC45A-B986-4B72-B52C-5CE7EF4F7269}" dt="2025-07-25T00:12:31.615" v="8" actId="2711"/>
          <ac:spMkLst>
            <pc:docMk/>
            <pc:sldMk cId="2687898943" sldId="348"/>
            <ac:spMk id="3" creationId="{6972FC9D-56B6-3D42-EC26-C0B6D72685F5}"/>
          </ac:spMkLst>
        </pc:spChg>
      </pc:sldChg>
      <pc:sldChg chg="modSp">
        <pc:chgData name="Pedro Cabrera" userId="154b2adb-29e5-4b71-9e54-c2106cecf32f" providerId="ADAL" clId="{155DC45A-B986-4B72-B52C-5CE7EF4F7269}" dt="2025-07-25T00:10:09.623" v="7" actId="2711"/>
        <pc:sldMkLst>
          <pc:docMk/>
          <pc:sldMk cId="584798340" sldId="349"/>
        </pc:sldMkLst>
        <pc:spChg chg="mod">
          <ac:chgData name="Pedro Cabrera" userId="154b2adb-29e5-4b71-9e54-c2106cecf32f" providerId="ADAL" clId="{155DC45A-B986-4B72-B52C-5CE7EF4F7269}" dt="2025-07-25T00:10:09.623" v="7" actId="2711"/>
          <ac:spMkLst>
            <pc:docMk/>
            <pc:sldMk cId="584798340" sldId="349"/>
            <ac:spMk id="5" creationId="{ED45BE63-AD24-82EC-DAE1-1A42E11498A5}"/>
          </ac:spMkLst>
        </pc:spChg>
      </pc:sldChg>
      <pc:sldChg chg="delSp mod delAnim">
        <pc:chgData name="Pedro Cabrera" userId="154b2adb-29e5-4b71-9e54-c2106cecf32f" providerId="ADAL" clId="{155DC45A-B986-4B72-B52C-5CE7EF4F7269}" dt="2025-07-25T00:09:19.592" v="5" actId="478"/>
        <pc:sldMkLst>
          <pc:docMk/>
          <pc:sldMk cId="1238775841" sldId="354"/>
        </pc:sldMkLst>
        <pc:picChg chg="del">
          <ac:chgData name="Pedro Cabrera" userId="154b2adb-29e5-4b71-9e54-c2106cecf32f" providerId="ADAL" clId="{155DC45A-B986-4B72-B52C-5CE7EF4F7269}" dt="2025-07-25T00:09:19.592" v="5" actId="478"/>
          <ac:picMkLst>
            <pc:docMk/>
            <pc:sldMk cId="1238775841" sldId="354"/>
            <ac:picMk id="7" creationId="{1AFBDD81-3B7E-3E7B-8419-DA2C50A2F5D3}"/>
          </ac:picMkLst>
        </pc:picChg>
      </pc:sldChg>
      <pc:sldChg chg="modSp mod">
        <pc:chgData name="Pedro Cabrera" userId="154b2adb-29e5-4b71-9e54-c2106cecf32f" providerId="ADAL" clId="{155DC45A-B986-4B72-B52C-5CE7EF4F7269}" dt="2025-07-25T00:09:57.296" v="6" actId="2711"/>
        <pc:sldMkLst>
          <pc:docMk/>
          <pc:sldMk cId="319503790" sldId="363"/>
        </pc:sldMkLst>
        <pc:spChg chg="mod">
          <ac:chgData name="Pedro Cabrera" userId="154b2adb-29e5-4b71-9e54-c2106cecf32f" providerId="ADAL" clId="{155DC45A-B986-4B72-B52C-5CE7EF4F7269}" dt="2025-07-25T00:09:57.296" v="6" actId="2711"/>
          <ac:spMkLst>
            <pc:docMk/>
            <pc:sldMk cId="319503790" sldId="363"/>
            <ac:spMk id="9" creationId="{1E0A6411-B8CB-6B3A-2B36-49096B199B86}"/>
          </ac:spMkLst>
        </pc:spChg>
      </pc:sldChg>
      <pc:sldChg chg="modSp mod">
        <pc:chgData name="Pedro Cabrera" userId="154b2adb-29e5-4b71-9e54-c2106cecf32f" providerId="ADAL" clId="{155DC45A-B986-4B72-B52C-5CE7EF4F7269}" dt="2025-07-25T00:12:38.427" v="9" actId="2711"/>
        <pc:sldMkLst>
          <pc:docMk/>
          <pc:sldMk cId="3051719384" sldId="364"/>
        </pc:sldMkLst>
        <pc:spChg chg="mod">
          <ac:chgData name="Pedro Cabrera" userId="154b2adb-29e5-4b71-9e54-c2106cecf32f" providerId="ADAL" clId="{155DC45A-B986-4B72-B52C-5CE7EF4F7269}" dt="2025-07-25T00:12:38.427" v="9" actId="2711"/>
          <ac:spMkLst>
            <pc:docMk/>
            <pc:sldMk cId="3051719384" sldId="364"/>
            <ac:spMk id="4" creationId="{B0A35481-8679-FC0C-C681-594EAB5CFF14}"/>
          </ac:spMkLst>
        </pc:spChg>
      </pc:sldChg>
      <pc:sldChg chg="modSp mod">
        <pc:chgData name="Pedro Cabrera" userId="154b2adb-29e5-4b71-9e54-c2106cecf32f" providerId="ADAL" clId="{155DC45A-B986-4B72-B52C-5CE7EF4F7269}" dt="2025-07-25T00:08:57.728" v="4" actId="114"/>
        <pc:sldMkLst>
          <pc:docMk/>
          <pc:sldMk cId="547607457" sldId="367"/>
        </pc:sldMkLst>
        <pc:spChg chg="mod">
          <ac:chgData name="Pedro Cabrera" userId="154b2adb-29e5-4b71-9e54-c2106cecf32f" providerId="ADAL" clId="{155DC45A-B986-4B72-B52C-5CE7EF4F7269}" dt="2025-07-25T00:08:57.728" v="4" actId="114"/>
          <ac:spMkLst>
            <pc:docMk/>
            <pc:sldMk cId="547607457" sldId="367"/>
            <ac:spMk id="8" creationId="{978BCFC2-F11B-8180-905E-4F936588BFA2}"/>
          </ac:spMkLst>
        </pc:spChg>
      </pc:sldChg>
      <pc:sldChg chg="addSp delSp modSp mod delAnim modAnim">
        <pc:chgData name="Pedro Cabrera" userId="154b2adb-29e5-4b71-9e54-c2106cecf32f" providerId="ADAL" clId="{155DC45A-B986-4B72-B52C-5CE7EF4F7269}" dt="2025-07-25T00:08:52.515" v="3" actId="114"/>
        <pc:sldMkLst>
          <pc:docMk/>
          <pc:sldMk cId="2564342085" sldId="369"/>
        </pc:sldMkLst>
        <pc:spChg chg="mod">
          <ac:chgData name="Pedro Cabrera" userId="154b2adb-29e5-4b71-9e54-c2106cecf32f" providerId="ADAL" clId="{155DC45A-B986-4B72-B52C-5CE7EF4F7269}" dt="2025-07-25T00:08:52.515" v="3" actId="114"/>
          <ac:spMkLst>
            <pc:docMk/>
            <pc:sldMk cId="2564342085" sldId="369"/>
            <ac:spMk id="7" creationId="{2D10519F-A566-F889-892F-62B82CEFBC0F}"/>
          </ac:spMkLst>
        </pc:spChg>
        <pc:picChg chg="del">
          <ac:chgData name="Pedro Cabrera" userId="154b2adb-29e5-4b71-9e54-c2106cecf32f" providerId="ADAL" clId="{155DC45A-B986-4B72-B52C-5CE7EF4F7269}" dt="2025-07-25T00:03:23.956" v="1" actId="478"/>
          <ac:picMkLst>
            <pc:docMk/>
            <pc:sldMk cId="2564342085" sldId="369"/>
            <ac:picMk id="5" creationId="{B0F491CC-17DC-B166-D437-7C1E3D6B0B7B}"/>
          </ac:picMkLst>
        </pc:picChg>
        <pc:picChg chg="add mod">
          <ac:chgData name="Pedro Cabrera" userId="154b2adb-29e5-4b71-9e54-c2106cecf32f" providerId="ADAL" clId="{155DC45A-B986-4B72-B52C-5CE7EF4F7269}" dt="2025-07-25T00:03:55.811" v="2"/>
          <ac:picMkLst>
            <pc:docMk/>
            <pc:sldMk cId="2564342085" sldId="369"/>
            <ac:picMk id="8" creationId="{F31F9590-24D4-8DED-6120-0FD26A88904F}"/>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B5DDBA-5DD0-4672-9DB6-FED94F2A18CB}"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045A9DF3-3713-48BE-8352-5C46E70EAE6D}">
      <dgm:prSet/>
      <dgm:spPr/>
      <dgm:t>
        <a:bodyPr/>
        <a:lstStyle/>
        <a:p>
          <a:pPr>
            <a:lnSpc>
              <a:spcPct val="100000"/>
            </a:lnSpc>
          </a:pPr>
          <a:r>
            <a:rPr lang="en-US">
              <a:latin typeface="Play" panose="00000500000000000000" pitchFamily="2" charset="0"/>
            </a:rPr>
            <a:t>Supporting power generation on Mars as plans shift towards human exploration.</a:t>
          </a:r>
        </a:p>
      </dgm:t>
    </dgm:pt>
    <dgm:pt modelId="{D446A8B8-0870-49A1-84D5-A7AF0EADA39E}" type="parTrans" cxnId="{DD7401E0-FCCC-45E8-8145-051DDB175A30}">
      <dgm:prSet/>
      <dgm:spPr/>
      <dgm:t>
        <a:bodyPr/>
        <a:lstStyle/>
        <a:p>
          <a:endParaRPr lang="en-US"/>
        </a:p>
      </dgm:t>
    </dgm:pt>
    <dgm:pt modelId="{863EA26C-BF6F-4942-A81C-5E362F0B3E86}" type="sibTrans" cxnId="{DD7401E0-FCCC-45E8-8145-051DDB175A30}">
      <dgm:prSet/>
      <dgm:spPr/>
      <dgm:t>
        <a:bodyPr/>
        <a:lstStyle/>
        <a:p>
          <a:endParaRPr lang="en-US"/>
        </a:p>
      </dgm:t>
    </dgm:pt>
    <dgm:pt modelId="{35D0142F-8777-4D2C-A958-468DB9366C29}">
      <dgm:prSet custT="1"/>
      <dgm:spPr/>
      <dgm:t>
        <a:bodyPr/>
        <a:lstStyle/>
        <a:p>
          <a:pPr>
            <a:lnSpc>
              <a:spcPct val="100000"/>
            </a:lnSpc>
          </a:pPr>
          <a:r>
            <a:rPr lang="en-US" sz="2000">
              <a:latin typeface="Play" panose="00000500000000000000" pitchFamily="2" charset="0"/>
            </a:rPr>
            <a:t>Increase Solar panel efficiency hindered by dust accumulation, which directly impacts mission success.</a:t>
          </a:r>
        </a:p>
      </dgm:t>
    </dgm:pt>
    <dgm:pt modelId="{E1BA9B13-F0A4-46AF-A3DD-FAEEE86222A5}" type="parTrans" cxnId="{174CBF8E-13AF-4ADF-9817-DC30C5B3A2F3}">
      <dgm:prSet/>
      <dgm:spPr/>
      <dgm:t>
        <a:bodyPr/>
        <a:lstStyle/>
        <a:p>
          <a:endParaRPr lang="en-US"/>
        </a:p>
      </dgm:t>
    </dgm:pt>
    <dgm:pt modelId="{258B400C-999B-4209-86B9-071507B6B186}" type="sibTrans" cxnId="{174CBF8E-13AF-4ADF-9817-DC30C5B3A2F3}">
      <dgm:prSet/>
      <dgm:spPr/>
      <dgm:t>
        <a:bodyPr/>
        <a:lstStyle/>
        <a:p>
          <a:endParaRPr lang="en-US"/>
        </a:p>
      </dgm:t>
    </dgm:pt>
    <dgm:pt modelId="{E8FCBCEA-759F-41F6-8A91-0954ABB0286E}">
      <dgm:prSet/>
      <dgm:spPr/>
      <dgm:t>
        <a:bodyPr/>
        <a:lstStyle/>
        <a:p>
          <a:pPr>
            <a:lnSpc>
              <a:spcPct val="100000"/>
            </a:lnSpc>
          </a:pPr>
          <a:r>
            <a:rPr lang="en-US">
              <a:latin typeface="Play" panose="00000500000000000000" pitchFamily="2" charset="0"/>
            </a:rPr>
            <a:t>Reduces dependency on astronauts for manual cleaning.</a:t>
          </a:r>
        </a:p>
      </dgm:t>
    </dgm:pt>
    <dgm:pt modelId="{829040DC-25FB-454C-B086-D2C594836DD5}" type="parTrans" cxnId="{2EC4373F-84C5-449D-83B2-6DA3F92EF384}">
      <dgm:prSet/>
      <dgm:spPr/>
      <dgm:t>
        <a:bodyPr/>
        <a:lstStyle/>
        <a:p>
          <a:endParaRPr lang="en-US"/>
        </a:p>
      </dgm:t>
    </dgm:pt>
    <dgm:pt modelId="{029C7F06-AFB1-4414-B32E-E6F991DE58C2}" type="sibTrans" cxnId="{2EC4373F-84C5-449D-83B2-6DA3F92EF384}">
      <dgm:prSet/>
      <dgm:spPr/>
      <dgm:t>
        <a:bodyPr/>
        <a:lstStyle/>
        <a:p>
          <a:endParaRPr lang="en-US"/>
        </a:p>
      </dgm:t>
    </dgm:pt>
    <dgm:pt modelId="{DED61429-299E-4D46-973E-1C50FA4A5336}">
      <dgm:prSet/>
      <dgm:spPr/>
      <dgm:t>
        <a:bodyPr/>
        <a:lstStyle/>
        <a:p>
          <a:pPr>
            <a:lnSpc>
              <a:spcPct val="100000"/>
            </a:lnSpc>
          </a:pPr>
          <a:r>
            <a:rPr lang="en-US">
              <a:latin typeface="Play" panose="00000500000000000000" pitchFamily="2" charset="0"/>
            </a:rPr>
            <a:t>Ensures long-term solar farm functionality for future Martian habitats.</a:t>
          </a:r>
        </a:p>
      </dgm:t>
    </dgm:pt>
    <dgm:pt modelId="{D6790ADD-8B69-4AFF-9862-EF812A5993C1}" type="parTrans" cxnId="{20845071-CE9B-4962-9036-3C3D3348420A}">
      <dgm:prSet/>
      <dgm:spPr/>
      <dgm:t>
        <a:bodyPr/>
        <a:lstStyle/>
        <a:p>
          <a:endParaRPr lang="en-US"/>
        </a:p>
      </dgm:t>
    </dgm:pt>
    <dgm:pt modelId="{580A1249-E0B6-4249-A33A-D459481C86D3}" type="sibTrans" cxnId="{20845071-CE9B-4962-9036-3C3D3348420A}">
      <dgm:prSet/>
      <dgm:spPr/>
      <dgm:t>
        <a:bodyPr/>
        <a:lstStyle/>
        <a:p>
          <a:endParaRPr lang="en-US"/>
        </a:p>
      </dgm:t>
    </dgm:pt>
    <dgm:pt modelId="{BCEBB91C-F4EC-4091-82AB-3E3C29D9AEDD}" type="pres">
      <dgm:prSet presAssocID="{40B5DDBA-5DD0-4672-9DB6-FED94F2A18CB}" presName="root" presStyleCnt="0">
        <dgm:presLayoutVars>
          <dgm:dir/>
          <dgm:resizeHandles val="exact"/>
        </dgm:presLayoutVars>
      </dgm:prSet>
      <dgm:spPr/>
    </dgm:pt>
    <dgm:pt modelId="{62B5B9EA-7128-423A-8C18-102F144223C2}" type="pres">
      <dgm:prSet presAssocID="{045A9DF3-3713-48BE-8352-5C46E70EAE6D}" presName="compNode" presStyleCnt="0"/>
      <dgm:spPr/>
    </dgm:pt>
    <dgm:pt modelId="{E2EDC580-735B-4CFE-9121-595B2CE7316D}" type="pres">
      <dgm:prSet presAssocID="{045A9DF3-3713-48BE-8352-5C46E70EAE6D}" presName="bgRect" presStyleLbl="bgShp" presStyleIdx="0" presStyleCnt="4" custLinFactNeighborY="-1762"/>
      <dgm:spPr/>
    </dgm:pt>
    <dgm:pt modelId="{11760D2C-8FF9-4230-9726-ECED6F0B9453}" type="pres">
      <dgm:prSet presAssocID="{045A9DF3-3713-48BE-8352-5C46E70EAE6D}" presName="iconRect" presStyleLbl="node1" presStyleIdx="0" presStyleCnt="4"/>
      <dgm:spPr>
        <a:blipFill>
          <a:blip xmlns:r="http://schemas.openxmlformats.org/officeDocument/2006/relationships" r:embed="rId1"/>
          <a:srcRect/>
          <a:stretch>
            <a:fillRect/>
          </a:stretch>
        </a:blipFill>
        <a:ln>
          <a:noFill/>
        </a:ln>
      </dgm:spPr>
    </dgm:pt>
    <dgm:pt modelId="{7073576F-41C9-4A59-8FE2-661546201A7E}" type="pres">
      <dgm:prSet presAssocID="{045A9DF3-3713-48BE-8352-5C46E70EAE6D}" presName="spaceRect" presStyleCnt="0"/>
      <dgm:spPr/>
    </dgm:pt>
    <dgm:pt modelId="{3A87B263-288E-44CA-806C-C71BF3425AA6}" type="pres">
      <dgm:prSet presAssocID="{045A9DF3-3713-48BE-8352-5C46E70EAE6D}" presName="parTx" presStyleLbl="revTx" presStyleIdx="0" presStyleCnt="4" custLinFactNeighborX="-462" custLinFactNeighborY="1910">
        <dgm:presLayoutVars>
          <dgm:chMax val="0"/>
          <dgm:chPref val="0"/>
        </dgm:presLayoutVars>
      </dgm:prSet>
      <dgm:spPr/>
    </dgm:pt>
    <dgm:pt modelId="{7AB449CB-C767-4189-BED5-DC541FDAB424}" type="pres">
      <dgm:prSet presAssocID="{863EA26C-BF6F-4942-A81C-5E362F0B3E86}" presName="sibTrans" presStyleCnt="0"/>
      <dgm:spPr/>
    </dgm:pt>
    <dgm:pt modelId="{E6E465C0-694D-4224-B676-93DCB01BD153}" type="pres">
      <dgm:prSet presAssocID="{35D0142F-8777-4D2C-A958-468DB9366C29}" presName="compNode" presStyleCnt="0"/>
      <dgm:spPr/>
    </dgm:pt>
    <dgm:pt modelId="{130E8D3A-CAC0-4725-8D2B-6B617C5A7992}" type="pres">
      <dgm:prSet presAssocID="{35D0142F-8777-4D2C-A958-468DB9366C29}" presName="bgRect" presStyleLbl="bgShp" presStyleIdx="1" presStyleCnt="4" custLinFactNeighborX="0" custLinFactNeighborY="1717"/>
      <dgm:spPr/>
    </dgm:pt>
    <dgm:pt modelId="{8A45691F-AAEF-495E-BEBD-3623C6A448C9}" type="pres">
      <dgm:prSet presAssocID="{35D0142F-8777-4D2C-A958-468DB9366C29}" presName="iconRect" presStyleLbl="node1" presStyleIdx="1" presStyleCnt="4"/>
      <dgm:spPr>
        <a:blipFill>
          <a:blip xmlns:r="http://schemas.openxmlformats.org/officeDocument/2006/relationships" r:embed="rId2"/>
          <a:srcRect/>
          <a:stretch>
            <a:fillRect/>
          </a:stretch>
        </a:blipFill>
        <a:ln>
          <a:noFill/>
        </a:ln>
      </dgm:spPr>
    </dgm:pt>
    <dgm:pt modelId="{DEF09A7D-620D-42E3-AE2A-FBCF0EC9600D}" type="pres">
      <dgm:prSet presAssocID="{35D0142F-8777-4D2C-A958-468DB9366C29}" presName="spaceRect" presStyleCnt="0"/>
      <dgm:spPr/>
    </dgm:pt>
    <dgm:pt modelId="{0FF39C17-4F14-475E-AC0E-CFDBBD24B1D6}" type="pres">
      <dgm:prSet presAssocID="{35D0142F-8777-4D2C-A958-468DB9366C29}" presName="parTx" presStyleLbl="revTx" presStyleIdx="1" presStyleCnt="4" custScaleX="100000" custScaleY="83175" custLinFactNeighborX="-646" custLinFactNeighborY="4081">
        <dgm:presLayoutVars>
          <dgm:chMax val="0"/>
          <dgm:chPref val="0"/>
        </dgm:presLayoutVars>
      </dgm:prSet>
      <dgm:spPr/>
    </dgm:pt>
    <dgm:pt modelId="{80BEDFE1-F464-42D5-B5C2-4459A46EBD97}" type="pres">
      <dgm:prSet presAssocID="{258B400C-999B-4209-86B9-071507B6B186}" presName="sibTrans" presStyleCnt="0"/>
      <dgm:spPr/>
    </dgm:pt>
    <dgm:pt modelId="{F9CC5CE4-DA88-4648-A74E-77DABCF5F653}" type="pres">
      <dgm:prSet presAssocID="{E8FCBCEA-759F-41F6-8A91-0954ABB0286E}" presName="compNode" presStyleCnt="0"/>
      <dgm:spPr/>
    </dgm:pt>
    <dgm:pt modelId="{E26735D7-3BBC-489D-A5B3-34881057E66D}" type="pres">
      <dgm:prSet presAssocID="{E8FCBCEA-759F-41F6-8A91-0954ABB0286E}" presName="bgRect" presStyleLbl="bgShp" presStyleIdx="2" presStyleCnt="4" custLinFactNeighborY="881"/>
      <dgm:spPr/>
    </dgm:pt>
    <dgm:pt modelId="{A3A0982A-EA6D-44F5-BBAF-51223108F0BC}" type="pres">
      <dgm:prSet presAssocID="{E8FCBCEA-759F-41F6-8A91-0954ABB0286E}" presName="iconRect" presStyleLbl="node1" presStyleIdx="2" presStyleCnt="4"/>
      <dgm:spPr>
        <a:blipFill>
          <a:blip xmlns:r="http://schemas.openxmlformats.org/officeDocument/2006/relationships" r:embed="rId3"/>
          <a:srcRect/>
          <a:stretch>
            <a:fillRect/>
          </a:stretch>
        </a:blipFill>
        <a:ln>
          <a:noFill/>
        </a:ln>
      </dgm:spPr>
    </dgm:pt>
    <dgm:pt modelId="{2FC5E82D-0971-46E1-8C10-9E74AC75A6D3}" type="pres">
      <dgm:prSet presAssocID="{E8FCBCEA-759F-41F6-8A91-0954ABB0286E}" presName="spaceRect" presStyleCnt="0"/>
      <dgm:spPr/>
    </dgm:pt>
    <dgm:pt modelId="{A3EB2BD8-E1D4-4067-8B04-CF6DC595174A}" type="pres">
      <dgm:prSet presAssocID="{E8FCBCEA-759F-41F6-8A91-0954ABB0286E}" presName="parTx" presStyleLbl="revTx" presStyleIdx="2" presStyleCnt="4" custLinFactNeighborX="-462" custLinFactNeighborY="-1125">
        <dgm:presLayoutVars>
          <dgm:chMax val="0"/>
          <dgm:chPref val="0"/>
        </dgm:presLayoutVars>
      </dgm:prSet>
      <dgm:spPr/>
    </dgm:pt>
    <dgm:pt modelId="{BEC4D86E-1C60-4A5C-AB08-C16D4060C923}" type="pres">
      <dgm:prSet presAssocID="{029C7F06-AFB1-4414-B32E-E6F991DE58C2}" presName="sibTrans" presStyleCnt="0"/>
      <dgm:spPr/>
    </dgm:pt>
    <dgm:pt modelId="{B2E71DBB-7598-45C8-B2B0-3021CE7983DA}" type="pres">
      <dgm:prSet presAssocID="{DED61429-299E-4D46-973E-1C50FA4A5336}" presName="compNode" presStyleCnt="0"/>
      <dgm:spPr/>
    </dgm:pt>
    <dgm:pt modelId="{97CBCC52-DEFA-42F6-813C-006A404DC9D7}" type="pres">
      <dgm:prSet presAssocID="{DED61429-299E-4D46-973E-1C50FA4A5336}" presName="bgRect" presStyleLbl="bgShp" presStyleIdx="3" presStyleCnt="4" custLinFactNeighborY="1762"/>
      <dgm:spPr/>
    </dgm:pt>
    <dgm:pt modelId="{84AC49FC-9274-4C86-956A-83381594B779}" type="pres">
      <dgm:prSet presAssocID="{DED61429-299E-4D46-973E-1C50FA4A5336}" presName="iconRect" presStyleLbl="node1" presStyleIdx="3" presStyleCnt="4"/>
      <dgm:spPr>
        <a:blipFill>
          <a:blip xmlns:r="http://schemas.openxmlformats.org/officeDocument/2006/relationships" r:embed="rId4"/>
          <a:srcRect/>
          <a:stretch>
            <a:fillRect/>
          </a:stretch>
        </a:blipFill>
        <a:ln>
          <a:noFill/>
        </a:ln>
      </dgm:spPr>
    </dgm:pt>
    <dgm:pt modelId="{FF9348A6-8DC9-4A44-8725-81C7C4D4EDF7}" type="pres">
      <dgm:prSet presAssocID="{DED61429-299E-4D46-973E-1C50FA4A5336}" presName="spaceRect" presStyleCnt="0"/>
      <dgm:spPr/>
    </dgm:pt>
    <dgm:pt modelId="{290686F5-1F62-4C5E-A2CB-FE72D89CDC37}" type="pres">
      <dgm:prSet presAssocID="{DED61429-299E-4D46-973E-1C50FA4A5336}" presName="parTx" presStyleLbl="revTx" presStyleIdx="3" presStyleCnt="4" custLinFactNeighborX="-185" custLinFactNeighborY="197">
        <dgm:presLayoutVars>
          <dgm:chMax val="0"/>
          <dgm:chPref val="0"/>
        </dgm:presLayoutVars>
      </dgm:prSet>
      <dgm:spPr/>
    </dgm:pt>
  </dgm:ptLst>
  <dgm:cxnLst>
    <dgm:cxn modelId="{800BB315-D5CB-4BFB-9599-55722A95EF67}" type="presOf" srcId="{DED61429-299E-4D46-973E-1C50FA4A5336}" destId="{290686F5-1F62-4C5E-A2CB-FE72D89CDC37}" srcOrd="0" destOrd="0" presId="urn:microsoft.com/office/officeart/2018/2/layout/IconVerticalSolidList"/>
    <dgm:cxn modelId="{2EC4373F-84C5-449D-83B2-6DA3F92EF384}" srcId="{40B5DDBA-5DD0-4672-9DB6-FED94F2A18CB}" destId="{E8FCBCEA-759F-41F6-8A91-0954ABB0286E}" srcOrd="2" destOrd="0" parTransId="{829040DC-25FB-454C-B086-D2C594836DD5}" sibTransId="{029C7F06-AFB1-4414-B32E-E6F991DE58C2}"/>
    <dgm:cxn modelId="{C7A2CC3F-2BDF-4CAF-A54A-4ABBAA3497D3}" type="presOf" srcId="{045A9DF3-3713-48BE-8352-5C46E70EAE6D}" destId="{3A87B263-288E-44CA-806C-C71BF3425AA6}" srcOrd="0" destOrd="0" presId="urn:microsoft.com/office/officeart/2018/2/layout/IconVerticalSolidList"/>
    <dgm:cxn modelId="{BF50574B-7A5B-4B70-BBA9-2FCCDFFF3E97}" type="presOf" srcId="{40B5DDBA-5DD0-4672-9DB6-FED94F2A18CB}" destId="{BCEBB91C-F4EC-4091-82AB-3E3C29D9AEDD}" srcOrd="0" destOrd="0" presId="urn:microsoft.com/office/officeart/2018/2/layout/IconVerticalSolidList"/>
    <dgm:cxn modelId="{20845071-CE9B-4962-9036-3C3D3348420A}" srcId="{40B5DDBA-5DD0-4672-9DB6-FED94F2A18CB}" destId="{DED61429-299E-4D46-973E-1C50FA4A5336}" srcOrd="3" destOrd="0" parTransId="{D6790ADD-8B69-4AFF-9862-EF812A5993C1}" sibTransId="{580A1249-E0B6-4249-A33A-D459481C86D3}"/>
    <dgm:cxn modelId="{174CBF8E-13AF-4ADF-9817-DC30C5B3A2F3}" srcId="{40B5DDBA-5DD0-4672-9DB6-FED94F2A18CB}" destId="{35D0142F-8777-4D2C-A958-468DB9366C29}" srcOrd="1" destOrd="0" parTransId="{E1BA9B13-F0A4-46AF-A3DD-FAEEE86222A5}" sibTransId="{258B400C-999B-4209-86B9-071507B6B186}"/>
    <dgm:cxn modelId="{C9143C8F-7B10-4AEB-9C1C-EB021347FE8C}" type="presOf" srcId="{E8FCBCEA-759F-41F6-8A91-0954ABB0286E}" destId="{A3EB2BD8-E1D4-4067-8B04-CF6DC595174A}" srcOrd="0" destOrd="0" presId="urn:microsoft.com/office/officeart/2018/2/layout/IconVerticalSolidList"/>
    <dgm:cxn modelId="{448EA0D4-E0C5-40C2-BAB9-3A3C1AA9414B}" type="presOf" srcId="{35D0142F-8777-4D2C-A958-468DB9366C29}" destId="{0FF39C17-4F14-475E-AC0E-CFDBBD24B1D6}" srcOrd="0" destOrd="0" presId="urn:microsoft.com/office/officeart/2018/2/layout/IconVerticalSolidList"/>
    <dgm:cxn modelId="{DD7401E0-FCCC-45E8-8145-051DDB175A30}" srcId="{40B5DDBA-5DD0-4672-9DB6-FED94F2A18CB}" destId="{045A9DF3-3713-48BE-8352-5C46E70EAE6D}" srcOrd="0" destOrd="0" parTransId="{D446A8B8-0870-49A1-84D5-A7AF0EADA39E}" sibTransId="{863EA26C-BF6F-4942-A81C-5E362F0B3E86}"/>
    <dgm:cxn modelId="{CB793BC1-C0B4-47CA-9821-B86A7F464192}" type="presParOf" srcId="{BCEBB91C-F4EC-4091-82AB-3E3C29D9AEDD}" destId="{62B5B9EA-7128-423A-8C18-102F144223C2}" srcOrd="0" destOrd="0" presId="urn:microsoft.com/office/officeart/2018/2/layout/IconVerticalSolidList"/>
    <dgm:cxn modelId="{714369A8-CA0F-461F-BF11-7E35F0C86A91}" type="presParOf" srcId="{62B5B9EA-7128-423A-8C18-102F144223C2}" destId="{E2EDC580-735B-4CFE-9121-595B2CE7316D}" srcOrd="0" destOrd="0" presId="urn:microsoft.com/office/officeart/2018/2/layout/IconVerticalSolidList"/>
    <dgm:cxn modelId="{6E67E30F-1333-4C93-919C-22336E9DBC65}" type="presParOf" srcId="{62B5B9EA-7128-423A-8C18-102F144223C2}" destId="{11760D2C-8FF9-4230-9726-ECED6F0B9453}" srcOrd="1" destOrd="0" presId="urn:microsoft.com/office/officeart/2018/2/layout/IconVerticalSolidList"/>
    <dgm:cxn modelId="{6E045D6B-D200-4221-87DA-CEB382064BAE}" type="presParOf" srcId="{62B5B9EA-7128-423A-8C18-102F144223C2}" destId="{7073576F-41C9-4A59-8FE2-661546201A7E}" srcOrd="2" destOrd="0" presId="urn:microsoft.com/office/officeart/2018/2/layout/IconVerticalSolidList"/>
    <dgm:cxn modelId="{3A70DB2F-92CC-4FDB-9F50-942CB985C4A5}" type="presParOf" srcId="{62B5B9EA-7128-423A-8C18-102F144223C2}" destId="{3A87B263-288E-44CA-806C-C71BF3425AA6}" srcOrd="3" destOrd="0" presId="urn:microsoft.com/office/officeart/2018/2/layout/IconVerticalSolidList"/>
    <dgm:cxn modelId="{BC92863F-36F4-4B06-A52F-1D6AD089CB24}" type="presParOf" srcId="{BCEBB91C-F4EC-4091-82AB-3E3C29D9AEDD}" destId="{7AB449CB-C767-4189-BED5-DC541FDAB424}" srcOrd="1" destOrd="0" presId="urn:microsoft.com/office/officeart/2018/2/layout/IconVerticalSolidList"/>
    <dgm:cxn modelId="{AB8D2A49-1487-4E0D-923A-94AF17938684}" type="presParOf" srcId="{BCEBB91C-F4EC-4091-82AB-3E3C29D9AEDD}" destId="{E6E465C0-694D-4224-B676-93DCB01BD153}" srcOrd="2" destOrd="0" presId="urn:microsoft.com/office/officeart/2018/2/layout/IconVerticalSolidList"/>
    <dgm:cxn modelId="{C2E90CEC-DDDA-401E-99BE-D37F4267F5D7}" type="presParOf" srcId="{E6E465C0-694D-4224-B676-93DCB01BD153}" destId="{130E8D3A-CAC0-4725-8D2B-6B617C5A7992}" srcOrd="0" destOrd="0" presId="urn:microsoft.com/office/officeart/2018/2/layout/IconVerticalSolidList"/>
    <dgm:cxn modelId="{3AC04ACE-EAD2-40CA-B0FA-9B7026B91285}" type="presParOf" srcId="{E6E465C0-694D-4224-B676-93DCB01BD153}" destId="{8A45691F-AAEF-495E-BEBD-3623C6A448C9}" srcOrd="1" destOrd="0" presId="urn:microsoft.com/office/officeart/2018/2/layout/IconVerticalSolidList"/>
    <dgm:cxn modelId="{1492A56B-E9BA-4AAA-9432-334A75BC7A3B}" type="presParOf" srcId="{E6E465C0-694D-4224-B676-93DCB01BD153}" destId="{DEF09A7D-620D-42E3-AE2A-FBCF0EC9600D}" srcOrd="2" destOrd="0" presId="urn:microsoft.com/office/officeart/2018/2/layout/IconVerticalSolidList"/>
    <dgm:cxn modelId="{43436E7A-B823-418E-AAED-DF8E15E34164}" type="presParOf" srcId="{E6E465C0-694D-4224-B676-93DCB01BD153}" destId="{0FF39C17-4F14-475E-AC0E-CFDBBD24B1D6}" srcOrd="3" destOrd="0" presId="urn:microsoft.com/office/officeart/2018/2/layout/IconVerticalSolidList"/>
    <dgm:cxn modelId="{D1C61CC3-71F2-4981-8AA5-B2EDA77D20D5}" type="presParOf" srcId="{BCEBB91C-F4EC-4091-82AB-3E3C29D9AEDD}" destId="{80BEDFE1-F464-42D5-B5C2-4459A46EBD97}" srcOrd="3" destOrd="0" presId="urn:microsoft.com/office/officeart/2018/2/layout/IconVerticalSolidList"/>
    <dgm:cxn modelId="{C7B53742-1BEC-48D9-B750-365DDEB871BF}" type="presParOf" srcId="{BCEBB91C-F4EC-4091-82AB-3E3C29D9AEDD}" destId="{F9CC5CE4-DA88-4648-A74E-77DABCF5F653}" srcOrd="4" destOrd="0" presId="urn:microsoft.com/office/officeart/2018/2/layout/IconVerticalSolidList"/>
    <dgm:cxn modelId="{A675642B-840F-4789-89FB-B1694DDDF174}" type="presParOf" srcId="{F9CC5CE4-DA88-4648-A74E-77DABCF5F653}" destId="{E26735D7-3BBC-489D-A5B3-34881057E66D}" srcOrd="0" destOrd="0" presId="urn:microsoft.com/office/officeart/2018/2/layout/IconVerticalSolidList"/>
    <dgm:cxn modelId="{621ABC4A-F39C-4CBE-87F3-C9D81ACCBB91}" type="presParOf" srcId="{F9CC5CE4-DA88-4648-A74E-77DABCF5F653}" destId="{A3A0982A-EA6D-44F5-BBAF-51223108F0BC}" srcOrd="1" destOrd="0" presId="urn:microsoft.com/office/officeart/2018/2/layout/IconVerticalSolidList"/>
    <dgm:cxn modelId="{69F225C6-4491-487C-B906-7BBA662E6614}" type="presParOf" srcId="{F9CC5CE4-DA88-4648-A74E-77DABCF5F653}" destId="{2FC5E82D-0971-46E1-8C10-9E74AC75A6D3}" srcOrd="2" destOrd="0" presId="urn:microsoft.com/office/officeart/2018/2/layout/IconVerticalSolidList"/>
    <dgm:cxn modelId="{F2067779-FB6A-4608-9DFB-14C895CA2E16}" type="presParOf" srcId="{F9CC5CE4-DA88-4648-A74E-77DABCF5F653}" destId="{A3EB2BD8-E1D4-4067-8B04-CF6DC595174A}" srcOrd="3" destOrd="0" presId="urn:microsoft.com/office/officeart/2018/2/layout/IconVerticalSolidList"/>
    <dgm:cxn modelId="{95A1220C-ED22-4FB6-B18B-67EBFCD79298}" type="presParOf" srcId="{BCEBB91C-F4EC-4091-82AB-3E3C29D9AEDD}" destId="{BEC4D86E-1C60-4A5C-AB08-C16D4060C923}" srcOrd="5" destOrd="0" presId="urn:microsoft.com/office/officeart/2018/2/layout/IconVerticalSolidList"/>
    <dgm:cxn modelId="{1B4542DD-DDDC-4554-AC7C-A32A7E0394E4}" type="presParOf" srcId="{BCEBB91C-F4EC-4091-82AB-3E3C29D9AEDD}" destId="{B2E71DBB-7598-45C8-B2B0-3021CE7983DA}" srcOrd="6" destOrd="0" presId="urn:microsoft.com/office/officeart/2018/2/layout/IconVerticalSolidList"/>
    <dgm:cxn modelId="{CCF9953E-DDC8-4CBC-9F03-6CABECF948D4}" type="presParOf" srcId="{B2E71DBB-7598-45C8-B2B0-3021CE7983DA}" destId="{97CBCC52-DEFA-42F6-813C-006A404DC9D7}" srcOrd="0" destOrd="0" presId="urn:microsoft.com/office/officeart/2018/2/layout/IconVerticalSolidList"/>
    <dgm:cxn modelId="{4839A47D-30F5-4488-96B6-5F39554B3F4D}" type="presParOf" srcId="{B2E71DBB-7598-45C8-B2B0-3021CE7983DA}" destId="{84AC49FC-9274-4C86-956A-83381594B779}" srcOrd="1" destOrd="0" presId="urn:microsoft.com/office/officeart/2018/2/layout/IconVerticalSolidList"/>
    <dgm:cxn modelId="{B036FC4F-3127-4F38-96EF-29AE1A2AEDD2}" type="presParOf" srcId="{B2E71DBB-7598-45C8-B2B0-3021CE7983DA}" destId="{FF9348A6-8DC9-4A44-8725-81C7C4D4EDF7}" srcOrd="2" destOrd="0" presId="urn:microsoft.com/office/officeart/2018/2/layout/IconVerticalSolidList"/>
    <dgm:cxn modelId="{337779AD-E500-4F85-A24D-A4F93385F8BA}" type="presParOf" srcId="{B2E71DBB-7598-45C8-B2B0-3021CE7983DA}" destId="{290686F5-1F62-4C5E-A2CB-FE72D89CDC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DC580-735B-4CFE-9121-595B2CE7316D}">
      <dsp:nvSpPr>
        <dsp:cNvPr id="0" name=""/>
        <dsp:cNvSpPr/>
      </dsp:nvSpPr>
      <dsp:spPr>
        <a:xfrm>
          <a:off x="0" y="0"/>
          <a:ext cx="8053918" cy="9704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760D2C-8FF9-4230-9726-ECED6F0B9453}">
      <dsp:nvSpPr>
        <dsp:cNvPr id="0" name=""/>
        <dsp:cNvSpPr/>
      </dsp:nvSpPr>
      <dsp:spPr>
        <a:xfrm>
          <a:off x="293567" y="220271"/>
          <a:ext cx="533759" cy="533759"/>
        </a:xfrm>
        <a:prstGeom prst="rect">
          <a:avLst/>
        </a:prstGeom>
        <a:blipFill>
          <a:blip xmlns:r="http://schemas.openxmlformats.org/officeDocument/2006/relationships" r:embed="rId1"/>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87B263-288E-44CA-806C-C71BF3425AA6}">
      <dsp:nvSpPr>
        <dsp:cNvPr id="0" name=""/>
        <dsp:cNvSpPr/>
      </dsp:nvSpPr>
      <dsp:spPr>
        <a:xfrm>
          <a:off x="1088865" y="20450"/>
          <a:ext cx="6933022" cy="970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08" tIns="102708" rIns="102708" bIns="102708" numCol="1" spcCol="1270" anchor="ctr" anchorCtr="0">
          <a:noAutofit/>
        </a:bodyPr>
        <a:lstStyle/>
        <a:p>
          <a:pPr marL="0" lvl="0" indent="0" algn="l" defTabSz="977900">
            <a:lnSpc>
              <a:spcPct val="100000"/>
            </a:lnSpc>
            <a:spcBef>
              <a:spcPct val="0"/>
            </a:spcBef>
            <a:spcAft>
              <a:spcPct val="35000"/>
            </a:spcAft>
            <a:buNone/>
          </a:pPr>
          <a:r>
            <a:rPr lang="en-US" sz="2200" kern="1200">
              <a:latin typeface="Play" panose="00000500000000000000" pitchFamily="2" charset="0"/>
            </a:rPr>
            <a:t>Supporting power generation on Mars as plans shift towards human exploration.</a:t>
          </a:r>
        </a:p>
      </dsp:txBody>
      <dsp:txXfrm>
        <a:off x="1088865" y="20450"/>
        <a:ext cx="6933022" cy="970472"/>
      </dsp:txXfrm>
    </dsp:sp>
    <dsp:sp modelId="{130E8D3A-CAC0-4725-8D2B-6B617C5A7992}">
      <dsp:nvSpPr>
        <dsp:cNvPr id="0" name=""/>
        <dsp:cNvSpPr/>
      </dsp:nvSpPr>
      <dsp:spPr>
        <a:xfrm>
          <a:off x="0" y="1231668"/>
          <a:ext cx="8053918" cy="9704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45691F-AAEF-495E-BEBD-3623C6A448C9}">
      <dsp:nvSpPr>
        <dsp:cNvPr id="0" name=""/>
        <dsp:cNvSpPr/>
      </dsp:nvSpPr>
      <dsp:spPr>
        <a:xfrm>
          <a:off x="293567" y="1433362"/>
          <a:ext cx="533759" cy="533759"/>
        </a:xfrm>
        <a:prstGeom prst="rect">
          <a:avLst/>
        </a:prstGeom>
        <a:blipFill>
          <a:blip xmlns:r="http://schemas.openxmlformats.org/officeDocument/2006/relationships" r:embed="rId2"/>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F39C17-4F14-475E-AC0E-CFDBBD24B1D6}">
      <dsp:nvSpPr>
        <dsp:cNvPr id="0" name=""/>
        <dsp:cNvSpPr/>
      </dsp:nvSpPr>
      <dsp:spPr>
        <a:xfrm>
          <a:off x="1076108" y="1336251"/>
          <a:ext cx="6933022" cy="80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08" tIns="102708" rIns="102708" bIns="102708" numCol="1" spcCol="1270" anchor="ctr" anchorCtr="0">
          <a:noAutofit/>
        </a:bodyPr>
        <a:lstStyle/>
        <a:p>
          <a:pPr marL="0" lvl="0" indent="0" algn="l" defTabSz="889000">
            <a:lnSpc>
              <a:spcPct val="100000"/>
            </a:lnSpc>
            <a:spcBef>
              <a:spcPct val="0"/>
            </a:spcBef>
            <a:spcAft>
              <a:spcPct val="35000"/>
            </a:spcAft>
            <a:buNone/>
          </a:pPr>
          <a:r>
            <a:rPr lang="en-US" sz="2000" kern="1200">
              <a:latin typeface="Play" panose="00000500000000000000" pitchFamily="2" charset="0"/>
            </a:rPr>
            <a:t>Increase Solar panel efficiency hindered by dust accumulation, which directly impacts mission success.</a:t>
          </a:r>
        </a:p>
      </dsp:txBody>
      <dsp:txXfrm>
        <a:off x="1076108" y="1336251"/>
        <a:ext cx="6933022" cy="807190"/>
      </dsp:txXfrm>
    </dsp:sp>
    <dsp:sp modelId="{E26735D7-3BBC-489D-A5B3-34881057E66D}">
      <dsp:nvSpPr>
        <dsp:cNvPr id="0" name=""/>
        <dsp:cNvSpPr/>
      </dsp:nvSpPr>
      <dsp:spPr>
        <a:xfrm>
          <a:off x="0" y="2436646"/>
          <a:ext cx="8053918" cy="9704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0982A-EA6D-44F5-BBAF-51223108F0BC}">
      <dsp:nvSpPr>
        <dsp:cNvPr id="0" name=""/>
        <dsp:cNvSpPr/>
      </dsp:nvSpPr>
      <dsp:spPr>
        <a:xfrm>
          <a:off x="293567" y="2646452"/>
          <a:ext cx="533759" cy="533759"/>
        </a:xfrm>
        <a:prstGeom prst="rect">
          <a:avLst/>
        </a:prstGeom>
        <a:blipFill>
          <a:blip xmlns:r="http://schemas.openxmlformats.org/officeDocument/2006/relationships" r:embed="rId3"/>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EB2BD8-E1D4-4067-8B04-CF6DC595174A}">
      <dsp:nvSpPr>
        <dsp:cNvPr id="0" name=""/>
        <dsp:cNvSpPr/>
      </dsp:nvSpPr>
      <dsp:spPr>
        <a:xfrm>
          <a:off x="1088865" y="2417178"/>
          <a:ext cx="6933022" cy="970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08" tIns="102708" rIns="102708" bIns="102708" numCol="1" spcCol="1270" anchor="ctr" anchorCtr="0">
          <a:noAutofit/>
        </a:bodyPr>
        <a:lstStyle/>
        <a:p>
          <a:pPr marL="0" lvl="0" indent="0" algn="l" defTabSz="977900">
            <a:lnSpc>
              <a:spcPct val="100000"/>
            </a:lnSpc>
            <a:spcBef>
              <a:spcPct val="0"/>
            </a:spcBef>
            <a:spcAft>
              <a:spcPct val="35000"/>
            </a:spcAft>
            <a:buNone/>
          </a:pPr>
          <a:r>
            <a:rPr lang="en-US" sz="2200" kern="1200">
              <a:latin typeface="Play" panose="00000500000000000000" pitchFamily="2" charset="0"/>
            </a:rPr>
            <a:t>Reduces dependency on astronauts for manual cleaning.</a:t>
          </a:r>
        </a:p>
      </dsp:txBody>
      <dsp:txXfrm>
        <a:off x="1088865" y="2417178"/>
        <a:ext cx="6933022" cy="970472"/>
      </dsp:txXfrm>
    </dsp:sp>
    <dsp:sp modelId="{97CBCC52-DEFA-42F6-813C-006A404DC9D7}">
      <dsp:nvSpPr>
        <dsp:cNvPr id="0" name=""/>
        <dsp:cNvSpPr/>
      </dsp:nvSpPr>
      <dsp:spPr>
        <a:xfrm>
          <a:off x="0" y="3643102"/>
          <a:ext cx="8053918" cy="9704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C49FC-9274-4C86-956A-83381594B779}">
      <dsp:nvSpPr>
        <dsp:cNvPr id="0" name=""/>
        <dsp:cNvSpPr/>
      </dsp:nvSpPr>
      <dsp:spPr>
        <a:xfrm>
          <a:off x="293567" y="3859543"/>
          <a:ext cx="533759" cy="533759"/>
        </a:xfrm>
        <a:prstGeom prst="rect">
          <a:avLst/>
        </a:prstGeom>
        <a:blipFill>
          <a:blip xmlns:r="http://schemas.openxmlformats.org/officeDocument/2006/relationships" r:embed="rId4"/>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0686F5-1F62-4C5E-A2CB-FE72D89CDC37}">
      <dsp:nvSpPr>
        <dsp:cNvPr id="0" name=""/>
        <dsp:cNvSpPr/>
      </dsp:nvSpPr>
      <dsp:spPr>
        <a:xfrm>
          <a:off x="1108069" y="3643099"/>
          <a:ext cx="6933022" cy="970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08" tIns="102708" rIns="102708" bIns="102708" numCol="1" spcCol="1270" anchor="ctr" anchorCtr="0">
          <a:noAutofit/>
        </a:bodyPr>
        <a:lstStyle/>
        <a:p>
          <a:pPr marL="0" lvl="0" indent="0" algn="l" defTabSz="977900">
            <a:lnSpc>
              <a:spcPct val="100000"/>
            </a:lnSpc>
            <a:spcBef>
              <a:spcPct val="0"/>
            </a:spcBef>
            <a:spcAft>
              <a:spcPct val="35000"/>
            </a:spcAft>
            <a:buNone/>
          </a:pPr>
          <a:r>
            <a:rPr lang="en-US" sz="2200" kern="1200">
              <a:latin typeface="Play" panose="00000500000000000000" pitchFamily="2" charset="0"/>
            </a:rPr>
            <a:t>Ensures long-term solar farm functionality for future Martian habitats.</a:t>
          </a:r>
        </a:p>
      </dsp:txBody>
      <dsp:txXfrm>
        <a:off x="1108069" y="3643099"/>
        <a:ext cx="6933022" cy="9704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F58C12-DAE5-4054-9C67-AF101ED562D6}"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1E57D-7AAA-4E61-8DAC-562A4EBA05E2}" type="slidenum">
              <a:rPr lang="en-US" smtClean="0"/>
              <a:t>‹#›</a:t>
            </a:fld>
            <a:endParaRPr lang="en-US"/>
          </a:p>
        </p:txBody>
      </p:sp>
    </p:spTree>
    <p:extLst>
      <p:ext uri="{BB962C8B-B14F-4D97-AF65-F5344CB8AC3E}">
        <p14:creationId xmlns:p14="http://schemas.microsoft.com/office/powerpoint/2010/main" val="244651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1E57D-7AAA-4E61-8DAC-562A4EBA05E2}" type="slidenum">
              <a:rPr lang="en-US" smtClean="0"/>
              <a:t>1</a:t>
            </a:fld>
            <a:endParaRPr lang="en-US"/>
          </a:p>
        </p:txBody>
      </p:sp>
    </p:spTree>
    <p:extLst>
      <p:ext uri="{BB962C8B-B14F-4D97-AF65-F5344CB8AC3E}">
        <p14:creationId xmlns:p14="http://schemas.microsoft.com/office/powerpoint/2010/main" val="403655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7928D-1D94-3266-BB12-C6AFE4BEB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67D93-F5E4-3D65-D570-C37BE26FF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57B34-80B3-A697-BE73-903BC00DEE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6ADF98-3014-FC59-712B-631BD2F9B28E}"/>
              </a:ext>
            </a:extLst>
          </p:cNvPr>
          <p:cNvSpPr>
            <a:spLocks noGrp="1"/>
          </p:cNvSpPr>
          <p:nvPr>
            <p:ph type="sldNum" sz="quarter" idx="5"/>
          </p:nvPr>
        </p:nvSpPr>
        <p:spPr/>
        <p:txBody>
          <a:bodyPr/>
          <a:lstStyle/>
          <a:p>
            <a:fld id="{48F1E57D-7AAA-4E61-8DAC-562A4EBA05E2}" type="slidenum">
              <a:rPr lang="en-US" smtClean="0"/>
              <a:t>54</a:t>
            </a:fld>
            <a:endParaRPr lang="en-US"/>
          </a:p>
        </p:txBody>
      </p:sp>
    </p:spTree>
    <p:extLst>
      <p:ext uri="{BB962C8B-B14F-4D97-AF65-F5344CB8AC3E}">
        <p14:creationId xmlns:p14="http://schemas.microsoft.com/office/powerpoint/2010/main" val="2629863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B3CD6-963E-1092-CDD7-520A579B6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95F28-8311-D6DA-613D-5D9E2435A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22C0A-93B7-F071-E961-7FAF5514A6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A2E9BD-4810-19DA-F59E-5A2FF724188F}"/>
              </a:ext>
            </a:extLst>
          </p:cNvPr>
          <p:cNvSpPr>
            <a:spLocks noGrp="1"/>
          </p:cNvSpPr>
          <p:nvPr>
            <p:ph type="sldNum" sz="quarter" idx="5"/>
          </p:nvPr>
        </p:nvSpPr>
        <p:spPr/>
        <p:txBody>
          <a:bodyPr/>
          <a:lstStyle/>
          <a:p>
            <a:fld id="{48F1E57D-7AAA-4E61-8DAC-562A4EBA05E2}" type="slidenum">
              <a:rPr lang="en-US" smtClean="0"/>
              <a:t>55</a:t>
            </a:fld>
            <a:endParaRPr lang="en-US"/>
          </a:p>
        </p:txBody>
      </p:sp>
    </p:spTree>
    <p:extLst>
      <p:ext uri="{BB962C8B-B14F-4D97-AF65-F5344CB8AC3E}">
        <p14:creationId xmlns:p14="http://schemas.microsoft.com/office/powerpoint/2010/main" val="1777566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98E27-F6DB-A7E4-65F8-D6244D578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49602-210E-5EA2-EF9C-14FD2DE32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43878-A410-BF43-7E32-8CB39BFDA6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A5041C-1652-5AEE-40F7-EB5184555950}"/>
              </a:ext>
            </a:extLst>
          </p:cNvPr>
          <p:cNvSpPr>
            <a:spLocks noGrp="1"/>
          </p:cNvSpPr>
          <p:nvPr>
            <p:ph type="sldNum" sz="quarter" idx="5"/>
          </p:nvPr>
        </p:nvSpPr>
        <p:spPr/>
        <p:txBody>
          <a:bodyPr/>
          <a:lstStyle/>
          <a:p>
            <a:fld id="{48F1E57D-7AAA-4E61-8DAC-562A4EBA05E2}" type="slidenum">
              <a:rPr lang="en-US" smtClean="0"/>
              <a:t>56</a:t>
            </a:fld>
            <a:endParaRPr lang="en-US"/>
          </a:p>
        </p:txBody>
      </p:sp>
    </p:spTree>
    <p:extLst>
      <p:ext uri="{BB962C8B-B14F-4D97-AF65-F5344CB8AC3E}">
        <p14:creationId xmlns:p14="http://schemas.microsoft.com/office/powerpoint/2010/main" val="2748412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Finish Slide Numbers</a:t>
            </a:r>
          </a:p>
        </p:txBody>
      </p:sp>
      <p:sp>
        <p:nvSpPr>
          <p:cNvPr id="4" name="Slide Number Placeholder 3"/>
          <p:cNvSpPr>
            <a:spLocks noGrp="1"/>
          </p:cNvSpPr>
          <p:nvPr>
            <p:ph type="sldNum" sz="quarter" idx="5"/>
          </p:nvPr>
        </p:nvSpPr>
        <p:spPr/>
        <p:txBody>
          <a:bodyPr/>
          <a:lstStyle/>
          <a:p>
            <a:fld id="{48F1E57D-7AAA-4E61-8DAC-562A4EBA05E2}" type="slidenum">
              <a:rPr lang="en-US" smtClean="0"/>
              <a:t>4</a:t>
            </a:fld>
            <a:endParaRPr lang="en-US"/>
          </a:p>
        </p:txBody>
      </p:sp>
    </p:spTree>
    <p:extLst>
      <p:ext uri="{BB962C8B-B14F-4D97-AF65-F5344CB8AC3E}">
        <p14:creationId xmlns:p14="http://schemas.microsoft.com/office/powerpoint/2010/main" val="4252521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921C-013B-B5E7-367C-AAF79A841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3844D-DA5F-FA7B-A4A6-D7EBA88C2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FF265-4BA2-F5E5-F519-9219F3CA30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63A1A4-AC50-E435-6D6F-B3B6737CCA30}"/>
              </a:ext>
            </a:extLst>
          </p:cNvPr>
          <p:cNvSpPr>
            <a:spLocks noGrp="1"/>
          </p:cNvSpPr>
          <p:nvPr>
            <p:ph type="sldNum" sz="quarter" idx="5"/>
          </p:nvPr>
        </p:nvSpPr>
        <p:spPr/>
        <p:txBody>
          <a:bodyPr/>
          <a:lstStyle/>
          <a:p>
            <a:fld id="{48F1E57D-7AAA-4E61-8DAC-562A4EBA05E2}" type="slidenum">
              <a:rPr lang="en-US" smtClean="0"/>
              <a:t>7</a:t>
            </a:fld>
            <a:endParaRPr lang="en-US"/>
          </a:p>
        </p:txBody>
      </p:sp>
    </p:spTree>
    <p:extLst>
      <p:ext uri="{BB962C8B-B14F-4D97-AF65-F5344CB8AC3E}">
        <p14:creationId xmlns:p14="http://schemas.microsoft.com/office/powerpoint/2010/main" val="908070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FC02D-081B-0834-BD24-EC05F52C2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E1CE0-5F86-5239-9DCD-54C01155E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52278-B78B-014D-A070-A37805C9EF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3908EE-C946-1A44-2E22-06B181A22236}"/>
              </a:ext>
            </a:extLst>
          </p:cNvPr>
          <p:cNvSpPr>
            <a:spLocks noGrp="1"/>
          </p:cNvSpPr>
          <p:nvPr>
            <p:ph type="sldNum" sz="quarter" idx="5"/>
          </p:nvPr>
        </p:nvSpPr>
        <p:spPr/>
        <p:txBody>
          <a:bodyPr/>
          <a:lstStyle/>
          <a:p>
            <a:fld id="{48F1E57D-7AAA-4E61-8DAC-562A4EBA05E2}" type="slidenum">
              <a:rPr lang="en-US" smtClean="0"/>
              <a:t>46</a:t>
            </a:fld>
            <a:endParaRPr lang="en-US"/>
          </a:p>
        </p:txBody>
      </p:sp>
    </p:spTree>
    <p:extLst>
      <p:ext uri="{BB962C8B-B14F-4D97-AF65-F5344CB8AC3E}">
        <p14:creationId xmlns:p14="http://schemas.microsoft.com/office/powerpoint/2010/main" val="63743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34656-4B20-AF92-4ABE-F49A0F678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B4744-916E-C8B9-64EE-DB31A7125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FD657-5D94-1016-0F45-98AE802FCF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4846AF-77D8-27DA-B3C0-A81520A328FC}"/>
              </a:ext>
            </a:extLst>
          </p:cNvPr>
          <p:cNvSpPr>
            <a:spLocks noGrp="1"/>
          </p:cNvSpPr>
          <p:nvPr>
            <p:ph type="sldNum" sz="quarter" idx="5"/>
          </p:nvPr>
        </p:nvSpPr>
        <p:spPr/>
        <p:txBody>
          <a:bodyPr/>
          <a:lstStyle/>
          <a:p>
            <a:fld id="{48F1E57D-7AAA-4E61-8DAC-562A4EBA05E2}" type="slidenum">
              <a:rPr lang="en-US" smtClean="0"/>
              <a:t>49</a:t>
            </a:fld>
            <a:endParaRPr lang="en-US"/>
          </a:p>
        </p:txBody>
      </p:sp>
    </p:spTree>
    <p:extLst>
      <p:ext uri="{BB962C8B-B14F-4D97-AF65-F5344CB8AC3E}">
        <p14:creationId xmlns:p14="http://schemas.microsoft.com/office/powerpoint/2010/main" val="306506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BCDE4-C859-86AA-7CFD-B1875FEC5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C53C9-4082-A0B2-AC0A-B228B8339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5CCDA-162A-A9A5-B06A-B02178870C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1687F2-7709-D412-E236-F3529FFEF6D0}"/>
              </a:ext>
            </a:extLst>
          </p:cNvPr>
          <p:cNvSpPr>
            <a:spLocks noGrp="1"/>
          </p:cNvSpPr>
          <p:nvPr>
            <p:ph type="sldNum" sz="quarter" idx="5"/>
          </p:nvPr>
        </p:nvSpPr>
        <p:spPr/>
        <p:txBody>
          <a:bodyPr/>
          <a:lstStyle/>
          <a:p>
            <a:fld id="{48F1E57D-7AAA-4E61-8DAC-562A4EBA05E2}" type="slidenum">
              <a:rPr lang="en-US" smtClean="0"/>
              <a:t>50</a:t>
            </a:fld>
            <a:endParaRPr lang="en-US"/>
          </a:p>
        </p:txBody>
      </p:sp>
    </p:spTree>
    <p:extLst>
      <p:ext uri="{BB962C8B-B14F-4D97-AF65-F5344CB8AC3E}">
        <p14:creationId xmlns:p14="http://schemas.microsoft.com/office/powerpoint/2010/main" val="217993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D2596-8CAF-40AD-F501-0A343FD80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7755D-DD71-6FA3-CC05-8B8233DAA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6D8F1-7A7F-A782-9B26-7CBF79F8E4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94C2A1-0D36-6FC9-209A-8C1E258D8AD6}"/>
              </a:ext>
            </a:extLst>
          </p:cNvPr>
          <p:cNvSpPr>
            <a:spLocks noGrp="1"/>
          </p:cNvSpPr>
          <p:nvPr>
            <p:ph type="sldNum" sz="quarter" idx="5"/>
          </p:nvPr>
        </p:nvSpPr>
        <p:spPr/>
        <p:txBody>
          <a:bodyPr/>
          <a:lstStyle/>
          <a:p>
            <a:fld id="{48F1E57D-7AAA-4E61-8DAC-562A4EBA05E2}" type="slidenum">
              <a:rPr lang="en-US" smtClean="0"/>
              <a:t>51</a:t>
            </a:fld>
            <a:endParaRPr lang="en-US"/>
          </a:p>
        </p:txBody>
      </p:sp>
    </p:spTree>
    <p:extLst>
      <p:ext uri="{BB962C8B-B14F-4D97-AF65-F5344CB8AC3E}">
        <p14:creationId xmlns:p14="http://schemas.microsoft.com/office/powerpoint/2010/main" val="2677080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50D1E-F017-2B9B-88FE-A7BAA8F9F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5781B-9650-CE36-B01A-A6F62EDF5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CB2DD-F3C3-6CE3-658F-007257E77D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D41114-20B5-42A3-C116-00F1DC85EC38}"/>
              </a:ext>
            </a:extLst>
          </p:cNvPr>
          <p:cNvSpPr>
            <a:spLocks noGrp="1"/>
          </p:cNvSpPr>
          <p:nvPr>
            <p:ph type="sldNum" sz="quarter" idx="5"/>
          </p:nvPr>
        </p:nvSpPr>
        <p:spPr/>
        <p:txBody>
          <a:bodyPr/>
          <a:lstStyle/>
          <a:p>
            <a:fld id="{48F1E57D-7AAA-4E61-8DAC-562A4EBA05E2}" type="slidenum">
              <a:rPr lang="en-US" smtClean="0"/>
              <a:t>52</a:t>
            </a:fld>
            <a:endParaRPr lang="en-US"/>
          </a:p>
        </p:txBody>
      </p:sp>
    </p:spTree>
    <p:extLst>
      <p:ext uri="{BB962C8B-B14F-4D97-AF65-F5344CB8AC3E}">
        <p14:creationId xmlns:p14="http://schemas.microsoft.com/office/powerpoint/2010/main" val="169645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311B4-5640-D702-F229-AB64AADA6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50FD4-C6CE-89F5-89AE-C319612F5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FB0CE-4B4B-0032-16D8-43B4653C4A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094699-B01E-2683-03BB-AA0ED9689AA4}"/>
              </a:ext>
            </a:extLst>
          </p:cNvPr>
          <p:cNvSpPr>
            <a:spLocks noGrp="1"/>
          </p:cNvSpPr>
          <p:nvPr>
            <p:ph type="sldNum" sz="quarter" idx="5"/>
          </p:nvPr>
        </p:nvSpPr>
        <p:spPr/>
        <p:txBody>
          <a:bodyPr/>
          <a:lstStyle/>
          <a:p>
            <a:fld id="{48F1E57D-7AAA-4E61-8DAC-562A4EBA05E2}" type="slidenum">
              <a:rPr lang="en-US" smtClean="0"/>
              <a:t>53</a:t>
            </a:fld>
            <a:endParaRPr lang="en-US"/>
          </a:p>
        </p:txBody>
      </p:sp>
    </p:spTree>
    <p:extLst>
      <p:ext uri="{BB962C8B-B14F-4D97-AF65-F5344CB8AC3E}">
        <p14:creationId xmlns:p14="http://schemas.microsoft.com/office/powerpoint/2010/main" val="4009896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6B8F4F-CAB8-4904-A907-C8A219640E44}" type="datetime1">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2709484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B5D8C-B979-4E3E-8B2F-965963BAC74A}" type="datetime1">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28997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BE392-D1C4-49B3-A555-D58B649C3F1D}" type="datetime1">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360472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5BD41-092D-4D17-AA9F-0E7D832BDB48}" type="datetime1">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966247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9E292-0F0D-4090-AD62-836E861BE89B}" type="datetime1">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2828504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C677D9-D053-4D77-828B-36140BD703EC}" type="datetime1">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81588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A81139-04CE-4DE9-89A7-F20FF958E6B7}" type="datetime1">
              <a:rPr lang="en-US" smtClean="0"/>
              <a:t>7/24/2025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93488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367C9D-D21F-48ED-9F69-41A72C4F2F81}" type="datetime1">
              <a:rPr lang="en-US" smtClean="0"/>
              <a:t>7/24/2025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2117049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BF256-D6AA-4A12-B8AF-140789460AE0}" type="datetime1">
              <a:rPr lang="en-US" smtClean="0"/>
              <a:t>7/24/2025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44262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364C1E-D326-43FA-BF60-4B53EE3D817C}" type="datetime1">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405848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40526-858E-45FA-8DEC-4D5B1125A58F}" type="datetime1">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2CE0C-93E6-4EA4-B77F-79739F379A28}" type="slidenum">
              <a:rPr lang="en-US" smtClean="0"/>
              <a:t>‹#›</a:t>
            </a:fld>
            <a:endParaRPr lang="en-US"/>
          </a:p>
        </p:txBody>
      </p:sp>
    </p:spTree>
    <p:extLst>
      <p:ext uri="{BB962C8B-B14F-4D97-AF65-F5344CB8AC3E}">
        <p14:creationId xmlns:p14="http://schemas.microsoft.com/office/powerpoint/2010/main" val="316375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416E18-F33B-40BC-BB23-2B95BBCCF0D8}" type="datetime1">
              <a:rPr lang="en-US" smtClean="0"/>
              <a:t>7/24/2025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02CE0C-93E6-4EA4-B77F-79739F379A28}" type="slidenum">
              <a:rPr lang="en-US" smtClean="0"/>
              <a:t>‹#›</a:t>
            </a:fld>
            <a:endParaRPr lang="en-US"/>
          </a:p>
        </p:txBody>
      </p:sp>
    </p:spTree>
    <p:extLst>
      <p:ext uri="{BB962C8B-B14F-4D97-AF65-F5344CB8AC3E}">
        <p14:creationId xmlns:p14="http://schemas.microsoft.com/office/powerpoint/2010/main" val="834226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pRovgEjVMH8?feature=oembed" TargetMode="Externa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1UwgiaU0RWU?feature=oembed" TargetMode="Externa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hhHW_YBrWiw?feature=oembed" TargetMode="External"/><Relationship Id="rId5" Type="http://schemas.openxmlformats.org/officeDocument/2006/relationships/image" Target="../media/image66.pn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1UwgiaU0RWU?start=61&amp;feature=oembed" TargetMode="Externa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hyperlink" Target="https://www.nasa.gov/humans-in-space/humans-to-mar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solarcleano.com/product/solar-panel-cleaning-robot-f1" TargetMode="External"/><Relationship Id="rId5" Type="http://schemas.openxmlformats.org/officeDocument/2006/relationships/hyperlink" Target="https://rps.nasa.gov/" TargetMode="External"/><Relationship Id="rId4" Type="http://schemas.openxmlformats.org/officeDocument/2006/relationships/hyperlink" Target="https://science.nasa.gov/mission/mer-opportunity/"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dfrobot.com/product-1472.html" TargetMode="External"/><Relationship Id="rId7" Type="http://schemas.openxmlformats.org/officeDocument/2006/relationships/hyperlink" Target="https://www.solarflexion.com/v/vspfiles/files/pdfs/solartech-power/SPM030P-WP-F_Data_Sheet.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pololu.com/docs/0J40/all" TargetMode="External"/><Relationship Id="rId5" Type="http://schemas.openxmlformats.org/officeDocument/2006/relationships/hyperlink" Target="https://www.pololu.com/file/0J1928/pololu-micro-metal-gearmotors-rev-6-1.pdf" TargetMode="External"/><Relationship Id="rId4" Type="http://schemas.openxmlformats.org/officeDocument/2006/relationships/hyperlink" Target="https://www.st.co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ti.com/lit/pdf/SBAS444" TargetMode="External"/><Relationship Id="rId7" Type="http://schemas.openxmlformats.org/officeDocument/2006/relationships/hyperlink" Target="https://www.compliancegate.com/electronic-product-regulations-united-state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valenciacollege.edu/about/sustainability/waste-recycling.php" TargetMode="External"/><Relationship Id="rId5" Type="http://schemas.openxmlformats.org/officeDocument/2006/relationships/hyperlink" Target="http://www.rs-components.com/raspberrypi" TargetMode="External"/><Relationship Id="rId4" Type="http://schemas.openxmlformats.org/officeDocument/2006/relationships/hyperlink" Target="https://wiki.dfrobot.com/HUSKYLENS_V1.0_SKU_SEN0305_SEN0336"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pubmed.ncbi.nlm.nih.gov/12820907/"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ieee.org/about/corporate/governance/p7-8.html" TargetMode="External"/><Relationship Id="rId4" Type="http://schemas.openxmlformats.org/officeDocument/2006/relationships/hyperlink" Target="https://www.osha.gov/hand-injury-prevention"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lanet with craters in space&#10;&#10;AI-generated content may be incorrect.">
            <a:extLst>
              <a:ext uri="{FF2B5EF4-FFF2-40B4-BE49-F238E27FC236}">
                <a16:creationId xmlns:a16="http://schemas.microsoft.com/office/drawing/2014/main" id="{56624AD6-1A55-0323-F596-FAEAF9B94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C59475-031A-A092-9507-6B20FF9576DF}"/>
              </a:ext>
            </a:extLst>
          </p:cNvPr>
          <p:cNvSpPr>
            <a:spLocks noGrp="1"/>
          </p:cNvSpPr>
          <p:nvPr>
            <p:ph type="subTitle" idx="1"/>
          </p:nvPr>
        </p:nvSpPr>
        <p:spPr>
          <a:xfrm>
            <a:off x="3098800" y="3121941"/>
            <a:ext cx="5994400" cy="899643"/>
          </a:xfrm>
        </p:spPr>
        <p:txBody>
          <a:bodyPr>
            <a:normAutofit/>
          </a:bodyPr>
          <a:lstStyle/>
          <a:p>
            <a:r>
              <a:rPr lang="en-US" sz="2800" b="1">
                <a:solidFill>
                  <a:srgbClr val="FFFFFF"/>
                </a:solidFill>
                <a:latin typeface="Play" panose="00000500000000000000" pitchFamily="2" charset="0"/>
              </a:rPr>
              <a:t>Prototype Solar Support Rover</a:t>
            </a:r>
          </a:p>
        </p:txBody>
      </p:sp>
      <p:sp>
        <p:nvSpPr>
          <p:cNvPr id="5" name="TextBox 4">
            <a:extLst>
              <a:ext uri="{FF2B5EF4-FFF2-40B4-BE49-F238E27FC236}">
                <a16:creationId xmlns:a16="http://schemas.microsoft.com/office/drawing/2014/main" id="{A96AB2DC-2807-E2BC-0C9D-46CC95691B0B}"/>
              </a:ext>
            </a:extLst>
          </p:cNvPr>
          <p:cNvSpPr txBox="1"/>
          <p:nvPr/>
        </p:nvSpPr>
        <p:spPr>
          <a:xfrm>
            <a:off x="3014134" y="4560909"/>
            <a:ext cx="6163732" cy="954107"/>
          </a:xfrm>
          <a:prstGeom prst="rect">
            <a:avLst/>
          </a:prstGeom>
          <a:noFill/>
        </p:spPr>
        <p:txBody>
          <a:bodyPr wrap="square">
            <a:spAutoFit/>
          </a:bodyPr>
          <a:lstStyle/>
          <a:p>
            <a:pPr algn="ctr"/>
            <a:r>
              <a:rPr lang="en-US" sz="2800" b="1">
                <a:solidFill>
                  <a:schemeClr val="bg1"/>
                </a:solidFill>
                <a:latin typeface="Play" panose="00000500000000000000" pitchFamily="2" charset="0"/>
              </a:rPr>
              <a:t>Senior Design Summer 2025</a:t>
            </a:r>
          </a:p>
          <a:p>
            <a:pPr algn="ctr"/>
            <a:r>
              <a:rPr lang="en-US" sz="2800" b="1">
                <a:solidFill>
                  <a:schemeClr val="bg1"/>
                </a:solidFill>
                <a:latin typeface="Play" panose="00000500000000000000" pitchFamily="2" charset="0"/>
              </a:rPr>
              <a:t>By: Mark Figueroa &amp; Pedro Cabrera</a:t>
            </a:r>
          </a:p>
        </p:txBody>
      </p:sp>
      <p:pic>
        <p:nvPicPr>
          <p:cNvPr id="7" name="Picture 6" descr="A black and white logo&#10;&#10;AI-generated content may be incorrect.">
            <a:extLst>
              <a:ext uri="{FF2B5EF4-FFF2-40B4-BE49-F238E27FC236}">
                <a16:creationId xmlns:a16="http://schemas.microsoft.com/office/drawing/2014/main" id="{4BA84F33-E951-9508-ECB6-86B069F294E7}"/>
              </a:ext>
            </a:extLst>
          </p:cNvPr>
          <p:cNvPicPr>
            <a:picLocks noChangeAspect="1"/>
          </p:cNvPicPr>
          <p:nvPr/>
        </p:nvPicPr>
        <p:blipFill>
          <a:blip r:embed="rId4">
            <a:extLst>
              <a:ext uri="{28A0092B-C50C-407E-A947-70E740481C1C}">
                <a14:useLocalDpi xmlns:a14="http://schemas.microsoft.com/office/drawing/2010/main" val="0"/>
              </a:ext>
            </a:extLst>
          </a:blip>
          <a:srcRect b="43540"/>
          <a:stretch/>
        </p:blipFill>
        <p:spPr>
          <a:xfrm>
            <a:off x="9670037" y="6038317"/>
            <a:ext cx="2208697" cy="613132"/>
          </a:xfrm>
          <a:prstGeom prst="rect">
            <a:avLst/>
          </a:prstGeom>
        </p:spPr>
      </p:pic>
      <p:pic>
        <p:nvPicPr>
          <p:cNvPr id="8" name="Picture 7" descr="A red and yellow logo&#10;&#10;AI-generated content may be incorrect.">
            <a:extLst>
              <a:ext uri="{FF2B5EF4-FFF2-40B4-BE49-F238E27FC236}">
                <a16:creationId xmlns:a16="http://schemas.microsoft.com/office/drawing/2014/main" id="{ED4148FC-F173-6908-AC94-9ED5936BDA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66" y="6117521"/>
            <a:ext cx="2975868" cy="454725"/>
          </a:xfrm>
          <a:prstGeom prst="rect">
            <a:avLst/>
          </a:prstGeom>
        </p:spPr>
      </p:pic>
      <p:sp>
        <p:nvSpPr>
          <p:cNvPr id="6" name="TextBox 5">
            <a:extLst>
              <a:ext uri="{FF2B5EF4-FFF2-40B4-BE49-F238E27FC236}">
                <a16:creationId xmlns:a16="http://schemas.microsoft.com/office/drawing/2014/main" id="{775D1E34-4A5D-2092-7F61-E6CA3D0AED40}"/>
              </a:ext>
            </a:extLst>
          </p:cNvPr>
          <p:cNvSpPr txBox="1">
            <a:spLocks noGrp="1" noRot="1" noMove="1" noResize="1" noEditPoints="1" noAdjustHandles="1" noChangeArrowheads="1" noChangeShapeType="1"/>
          </p:cNvSpPr>
          <p:nvPr/>
        </p:nvSpPr>
        <p:spPr>
          <a:xfrm>
            <a:off x="4478852" y="2105562"/>
            <a:ext cx="850901" cy="1323439"/>
          </a:xfrm>
          <a:prstGeom prst="rect">
            <a:avLst/>
          </a:prstGeom>
          <a:noFill/>
        </p:spPr>
        <p:txBody>
          <a:bodyPr wrap="square">
            <a:spAutoFit/>
          </a:bodyPr>
          <a:lstStyle/>
          <a:p>
            <a:r>
              <a:rPr lang="en-US" sz="8000">
                <a:solidFill>
                  <a:srgbClr val="FFFFFF"/>
                </a:solidFill>
                <a:latin typeface="Nasa" panose="020B0500000000000000" pitchFamily="34" charset="0"/>
              </a:rPr>
              <a:t>S</a:t>
            </a:r>
            <a:endParaRPr lang="en-US" sz="8000"/>
          </a:p>
        </p:txBody>
      </p:sp>
      <p:sp>
        <p:nvSpPr>
          <p:cNvPr id="11" name="TextBox 10">
            <a:extLst>
              <a:ext uri="{FF2B5EF4-FFF2-40B4-BE49-F238E27FC236}">
                <a16:creationId xmlns:a16="http://schemas.microsoft.com/office/drawing/2014/main" id="{84B94751-B307-D162-0099-02117E2C4051}"/>
              </a:ext>
            </a:extLst>
          </p:cNvPr>
          <p:cNvSpPr txBox="1">
            <a:spLocks noGrp="1" noRot="1" noMove="1" noResize="1" noEditPoints="1" noAdjustHandles="1" noChangeArrowheads="1" noChangeShapeType="1"/>
          </p:cNvSpPr>
          <p:nvPr/>
        </p:nvSpPr>
        <p:spPr>
          <a:xfrm>
            <a:off x="5003795" y="2105561"/>
            <a:ext cx="546099" cy="1323439"/>
          </a:xfrm>
          <a:prstGeom prst="rect">
            <a:avLst/>
          </a:prstGeom>
          <a:noFill/>
        </p:spPr>
        <p:txBody>
          <a:bodyPr wrap="square">
            <a:spAutoFit/>
          </a:bodyPr>
          <a:lstStyle/>
          <a:p>
            <a:r>
              <a:rPr lang="en-US" sz="8000">
                <a:solidFill>
                  <a:srgbClr val="FFFFFF"/>
                </a:solidFill>
                <a:latin typeface="Nasa" panose="020B0500000000000000" pitchFamily="34" charset="0"/>
              </a:rPr>
              <a:t>T</a:t>
            </a:r>
            <a:endParaRPr lang="en-US"/>
          </a:p>
        </p:txBody>
      </p:sp>
      <p:sp>
        <p:nvSpPr>
          <p:cNvPr id="13" name="TextBox 12">
            <a:extLst>
              <a:ext uri="{FF2B5EF4-FFF2-40B4-BE49-F238E27FC236}">
                <a16:creationId xmlns:a16="http://schemas.microsoft.com/office/drawing/2014/main" id="{B7849A44-3D44-4A0A-4EDB-1394B9766001}"/>
              </a:ext>
            </a:extLst>
          </p:cNvPr>
          <p:cNvSpPr txBox="1">
            <a:spLocks noGrp="1" noRot="1" noMove="1" noResize="1" noEditPoints="1" noAdjustHandles="1" noChangeArrowheads="1" noChangeShapeType="1"/>
          </p:cNvSpPr>
          <p:nvPr/>
        </p:nvSpPr>
        <p:spPr>
          <a:xfrm>
            <a:off x="5359397" y="2105561"/>
            <a:ext cx="736603" cy="1323439"/>
          </a:xfrm>
          <a:prstGeom prst="rect">
            <a:avLst/>
          </a:prstGeom>
          <a:noFill/>
        </p:spPr>
        <p:txBody>
          <a:bodyPr wrap="square">
            <a:spAutoFit/>
          </a:bodyPr>
          <a:lstStyle/>
          <a:p>
            <a:r>
              <a:rPr lang="en-US" sz="8000">
                <a:solidFill>
                  <a:srgbClr val="FFFFFF"/>
                </a:solidFill>
                <a:latin typeface="Nasa" panose="020B0500000000000000" pitchFamily="34" charset="0"/>
              </a:rPr>
              <a:t>R</a:t>
            </a:r>
            <a:endParaRPr lang="en-US" sz="6000"/>
          </a:p>
        </p:txBody>
      </p:sp>
      <p:sp>
        <p:nvSpPr>
          <p:cNvPr id="14" name="TextBox 13">
            <a:extLst>
              <a:ext uri="{FF2B5EF4-FFF2-40B4-BE49-F238E27FC236}">
                <a16:creationId xmlns:a16="http://schemas.microsoft.com/office/drawing/2014/main" id="{A563231E-D6B6-D6AC-7E60-9F917BEE2CD1}"/>
              </a:ext>
            </a:extLst>
          </p:cNvPr>
          <p:cNvSpPr txBox="1">
            <a:spLocks noGrp="1" noRot="1" noMove="1" noResize="1" noEditPoints="1" noAdjustHandles="1" noChangeArrowheads="1" noChangeShapeType="1"/>
          </p:cNvSpPr>
          <p:nvPr/>
        </p:nvSpPr>
        <p:spPr>
          <a:xfrm>
            <a:off x="3911594" y="2103247"/>
            <a:ext cx="850901" cy="1323439"/>
          </a:xfrm>
          <a:prstGeom prst="rect">
            <a:avLst/>
          </a:prstGeom>
          <a:noFill/>
        </p:spPr>
        <p:txBody>
          <a:bodyPr wrap="square">
            <a:spAutoFit/>
          </a:bodyPr>
          <a:lstStyle/>
          <a:p>
            <a:r>
              <a:rPr lang="en-US" sz="8000">
                <a:solidFill>
                  <a:srgbClr val="FFFFFF"/>
                </a:solidFill>
                <a:latin typeface="Nasa" panose="020B0500000000000000" pitchFamily="34" charset="0"/>
              </a:rPr>
              <a:t>A</a:t>
            </a:r>
            <a:endParaRPr lang="en-US" sz="8000"/>
          </a:p>
        </p:txBody>
      </p:sp>
      <p:sp>
        <p:nvSpPr>
          <p:cNvPr id="15" name="TextBox 14">
            <a:extLst>
              <a:ext uri="{FF2B5EF4-FFF2-40B4-BE49-F238E27FC236}">
                <a16:creationId xmlns:a16="http://schemas.microsoft.com/office/drawing/2014/main" id="{6769782A-7330-0B2A-05DF-D2CF98A8AC75}"/>
              </a:ext>
            </a:extLst>
          </p:cNvPr>
          <p:cNvSpPr txBox="1">
            <a:spLocks noGrp="1" noRot="1" noMove="1" noResize="1" noEditPoints="1" noAdjustHandles="1" noChangeArrowheads="1" noChangeShapeType="1"/>
          </p:cNvSpPr>
          <p:nvPr/>
        </p:nvSpPr>
        <p:spPr>
          <a:xfrm>
            <a:off x="5888559" y="2103162"/>
            <a:ext cx="753547" cy="1323439"/>
          </a:xfrm>
          <a:prstGeom prst="rect">
            <a:avLst/>
          </a:prstGeom>
          <a:noFill/>
        </p:spPr>
        <p:txBody>
          <a:bodyPr wrap="square">
            <a:spAutoFit/>
          </a:bodyPr>
          <a:lstStyle/>
          <a:p>
            <a:r>
              <a:rPr lang="en-US" sz="8000">
                <a:solidFill>
                  <a:srgbClr val="FFFFFF"/>
                </a:solidFill>
                <a:latin typeface="Nasa" panose="020B0500000000000000" pitchFamily="34" charset="0"/>
              </a:rPr>
              <a:t>A</a:t>
            </a:r>
            <a:endParaRPr lang="en-US" sz="6000"/>
          </a:p>
        </p:txBody>
      </p:sp>
      <p:sp>
        <p:nvSpPr>
          <p:cNvPr id="16" name="TextBox 15">
            <a:extLst>
              <a:ext uri="{FF2B5EF4-FFF2-40B4-BE49-F238E27FC236}">
                <a16:creationId xmlns:a16="http://schemas.microsoft.com/office/drawing/2014/main" id="{B253F78F-D4D8-AE7A-EFCD-B4F916013065}"/>
              </a:ext>
            </a:extLst>
          </p:cNvPr>
          <p:cNvSpPr txBox="1">
            <a:spLocks noGrp="1" noRot="1" noMove="1" noResize="1" noEditPoints="1" noAdjustHandles="1" noChangeArrowheads="1" noChangeShapeType="1"/>
          </p:cNvSpPr>
          <p:nvPr/>
        </p:nvSpPr>
        <p:spPr>
          <a:xfrm>
            <a:off x="6455826" y="2103162"/>
            <a:ext cx="753547" cy="1323439"/>
          </a:xfrm>
          <a:prstGeom prst="rect">
            <a:avLst/>
          </a:prstGeom>
          <a:noFill/>
        </p:spPr>
        <p:txBody>
          <a:bodyPr wrap="square">
            <a:spAutoFit/>
          </a:bodyPr>
          <a:lstStyle/>
          <a:p>
            <a:r>
              <a:rPr lang="en-US" sz="8000">
                <a:solidFill>
                  <a:srgbClr val="C00000"/>
                </a:solidFill>
                <a:latin typeface="Nasa" panose="020B0500000000000000" pitchFamily="34" charset="0"/>
              </a:rPr>
              <a:t>E</a:t>
            </a:r>
            <a:endParaRPr lang="en-US" sz="6000">
              <a:solidFill>
                <a:srgbClr val="C00000"/>
              </a:solidFill>
            </a:endParaRPr>
          </a:p>
        </p:txBody>
      </p:sp>
      <p:sp>
        <p:nvSpPr>
          <p:cNvPr id="17" name="TextBox 16">
            <a:extLst>
              <a:ext uri="{FF2B5EF4-FFF2-40B4-BE49-F238E27FC236}">
                <a16:creationId xmlns:a16="http://schemas.microsoft.com/office/drawing/2014/main" id="{92899969-46CF-5CBC-780C-337EB1636412}"/>
              </a:ext>
            </a:extLst>
          </p:cNvPr>
          <p:cNvSpPr txBox="1">
            <a:spLocks noGrp="1" noRot="1" noMove="1" noResize="1" noEditPoints="1" noAdjustHandles="1" noChangeArrowheads="1" noChangeShapeType="1"/>
          </p:cNvSpPr>
          <p:nvPr/>
        </p:nvSpPr>
        <p:spPr>
          <a:xfrm>
            <a:off x="6971260" y="2103162"/>
            <a:ext cx="753547" cy="1323439"/>
          </a:xfrm>
          <a:prstGeom prst="rect">
            <a:avLst/>
          </a:prstGeom>
          <a:noFill/>
        </p:spPr>
        <p:txBody>
          <a:bodyPr wrap="square">
            <a:spAutoFit/>
          </a:bodyPr>
          <a:lstStyle/>
          <a:p>
            <a:r>
              <a:rPr lang="en-US" sz="8000">
                <a:solidFill>
                  <a:schemeClr val="bg1"/>
                </a:solidFill>
                <a:latin typeface="Nasa" panose="020B0500000000000000" pitchFamily="34" charset="0"/>
              </a:rPr>
              <a:t>u</a:t>
            </a:r>
            <a:endParaRPr lang="en-US" sz="6000"/>
          </a:p>
        </p:txBody>
      </p:sp>
      <p:sp>
        <p:nvSpPr>
          <p:cNvPr id="18" name="TextBox 17">
            <a:extLst>
              <a:ext uri="{FF2B5EF4-FFF2-40B4-BE49-F238E27FC236}">
                <a16:creationId xmlns:a16="http://schemas.microsoft.com/office/drawing/2014/main" id="{EA46417E-8F21-D6A5-F46C-3EF0B3166A2A}"/>
              </a:ext>
            </a:extLst>
          </p:cNvPr>
          <p:cNvSpPr txBox="1">
            <a:spLocks noGrp="1" noRot="1" noMove="1" noResize="1" noEditPoints="1" noAdjustHandles="1" noChangeArrowheads="1" noChangeShapeType="1"/>
          </p:cNvSpPr>
          <p:nvPr/>
        </p:nvSpPr>
        <p:spPr>
          <a:xfrm>
            <a:off x="7484530" y="2104433"/>
            <a:ext cx="766233" cy="1323439"/>
          </a:xfrm>
          <a:prstGeom prst="rect">
            <a:avLst/>
          </a:prstGeom>
          <a:noFill/>
        </p:spPr>
        <p:txBody>
          <a:bodyPr wrap="square">
            <a:spAutoFit/>
          </a:bodyPr>
          <a:lstStyle/>
          <a:p>
            <a:r>
              <a:rPr lang="en-US" sz="8000">
                <a:solidFill>
                  <a:schemeClr val="bg1"/>
                </a:solidFill>
                <a:latin typeface="Nasa" panose="020B0500000000000000" pitchFamily="34" charset="0"/>
              </a:rPr>
              <a:t>s</a:t>
            </a:r>
            <a:endParaRPr lang="en-US" sz="6000"/>
          </a:p>
        </p:txBody>
      </p:sp>
    </p:spTree>
    <p:extLst>
      <p:ext uri="{BB962C8B-B14F-4D97-AF65-F5344CB8AC3E}">
        <p14:creationId xmlns:p14="http://schemas.microsoft.com/office/powerpoint/2010/main" val="2537310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17678F-592B-5FE9-2E90-C8F283B9AA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40D395-9789-431E-41B4-EE845514F8ED}"/>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BF02CE0C-93E6-4EA4-B77F-79739F379A28}" type="slidenum">
              <a:rPr lang="en-US" smtClean="0">
                <a:solidFill>
                  <a:schemeClr val="tx1">
                    <a:tint val="75000"/>
                  </a:schemeClr>
                </a:solidFill>
              </a:rPr>
              <a:pPr defTabSz="914400">
                <a:spcAft>
                  <a:spcPts val="600"/>
                </a:spcAft>
              </a:pPr>
              <a:t>10</a:t>
            </a:fld>
            <a:endParaRPr lang="en-US">
              <a:solidFill>
                <a:schemeClr val="tx1">
                  <a:tint val="75000"/>
                </a:schemeClr>
              </a:solidFill>
            </a:endParaRPr>
          </a:p>
        </p:txBody>
      </p:sp>
      <p:graphicFrame>
        <p:nvGraphicFramePr>
          <p:cNvPr id="12" name="Table 11">
            <a:extLst>
              <a:ext uri="{FF2B5EF4-FFF2-40B4-BE49-F238E27FC236}">
                <a16:creationId xmlns:a16="http://schemas.microsoft.com/office/drawing/2014/main" id="{7B336F4D-7DC6-576F-CA49-03B7684ACFE1}"/>
              </a:ext>
            </a:extLst>
          </p:cNvPr>
          <p:cNvGraphicFramePr>
            <a:graphicFrameLocks noGrp="1"/>
          </p:cNvGraphicFramePr>
          <p:nvPr>
            <p:extLst>
              <p:ext uri="{D42A27DB-BD31-4B8C-83A1-F6EECF244321}">
                <p14:modId xmlns:p14="http://schemas.microsoft.com/office/powerpoint/2010/main" val="833137764"/>
              </p:ext>
            </p:extLst>
          </p:nvPr>
        </p:nvGraphicFramePr>
        <p:xfrm>
          <a:off x="1376718" y="320661"/>
          <a:ext cx="9438564" cy="6216678"/>
        </p:xfrm>
        <a:graphic>
          <a:graphicData uri="http://schemas.openxmlformats.org/drawingml/2006/table">
            <a:tbl>
              <a:tblPr firstRow="1" bandRow="1"/>
              <a:tblGrid>
                <a:gridCol w="1631248">
                  <a:extLst>
                    <a:ext uri="{9D8B030D-6E8A-4147-A177-3AD203B41FA5}">
                      <a16:colId xmlns:a16="http://schemas.microsoft.com/office/drawing/2014/main" val="548245556"/>
                    </a:ext>
                  </a:extLst>
                </a:gridCol>
                <a:gridCol w="1287870">
                  <a:extLst>
                    <a:ext uri="{9D8B030D-6E8A-4147-A177-3AD203B41FA5}">
                      <a16:colId xmlns:a16="http://schemas.microsoft.com/office/drawing/2014/main" val="1878646856"/>
                    </a:ext>
                  </a:extLst>
                </a:gridCol>
                <a:gridCol w="2848493">
                  <a:extLst>
                    <a:ext uri="{9D8B030D-6E8A-4147-A177-3AD203B41FA5}">
                      <a16:colId xmlns:a16="http://schemas.microsoft.com/office/drawing/2014/main" val="2797178274"/>
                    </a:ext>
                  </a:extLst>
                </a:gridCol>
                <a:gridCol w="3670953">
                  <a:extLst>
                    <a:ext uri="{9D8B030D-6E8A-4147-A177-3AD203B41FA5}">
                      <a16:colId xmlns:a16="http://schemas.microsoft.com/office/drawing/2014/main" val="4123613565"/>
                    </a:ext>
                  </a:extLst>
                </a:gridCol>
              </a:tblGrid>
              <a:tr h="493369">
                <a:tc gridSpan="4">
                  <a:txBody>
                    <a:bodyPr/>
                    <a:lstStyle/>
                    <a:p>
                      <a:pPr algn="ctr" rtl="0" fontAlgn="ctr">
                        <a:buNone/>
                      </a:pPr>
                      <a:r>
                        <a:rPr lang="en-US" sz="2400" b="1">
                          <a:effectLst/>
                          <a:latin typeface="Play" panose="020B0604020202020204" charset="0"/>
                        </a:rPr>
                        <a:t>5-Axis Cleaning Arm Engineering Specifications</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6410385"/>
                  </a:ext>
                </a:extLst>
              </a:tr>
              <a:tr h="228526">
                <a:tc>
                  <a:txBody>
                    <a:bodyPr/>
                    <a:lstStyle/>
                    <a:p>
                      <a:pPr algn="ctr" rtl="0" fontAlgn="ctr">
                        <a:buNone/>
                      </a:pPr>
                      <a:r>
                        <a:rPr lang="en-US" sz="1200" b="1">
                          <a:effectLst/>
                          <a:latin typeface="Play" panose="020B0604020202020204" charset="0"/>
                        </a:rPr>
                        <a:t>Module</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Component</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Engineering Specifications</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Justification</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1874815179"/>
                  </a:ext>
                </a:extLst>
              </a:tr>
              <a:tr h="584354">
                <a:tc rowSpan="6">
                  <a:txBody>
                    <a:bodyPr/>
                    <a:lstStyle/>
                    <a:p>
                      <a:pPr algn="ctr" rtl="0" fontAlgn="ctr">
                        <a:buNone/>
                      </a:pPr>
                      <a:r>
                        <a:rPr lang="en-US" sz="1200" b="1">
                          <a:effectLst/>
                          <a:latin typeface="Play" panose="020B0604020202020204" charset="0"/>
                        </a:rPr>
                        <a:t>Electro-Mechanical </a:t>
                      </a:r>
                      <a:br>
                        <a:rPr lang="en-US" sz="1200" b="1">
                          <a:effectLst/>
                          <a:latin typeface="Play" panose="020B0604020202020204" charset="0"/>
                        </a:rPr>
                      </a:br>
                      <a:r>
                        <a:rPr lang="en-US" sz="1200" b="1">
                          <a:effectLst/>
                          <a:latin typeface="Play" panose="020B0604020202020204" charset="0"/>
                        </a:rPr>
                        <a:t>Module</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200">
                          <a:effectLst/>
                          <a:latin typeface="Play" panose="020B0604020202020204" charset="0"/>
                        </a:rPr>
                        <a:t>Servo</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Torque: 25 kg</a:t>
                      </a:r>
                      <a:br>
                        <a:rPr lang="en-US" sz="1200">
                          <a:effectLst/>
                          <a:latin typeface="Play" panose="020B0604020202020204" charset="0"/>
                        </a:rPr>
                      </a:br>
                      <a:r>
                        <a:rPr lang="en-US" sz="1200">
                          <a:effectLst/>
                          <a:latin typeface="Play" panose="020B0604020202020204" charset="0"/>
                        </a:rPr>
                        <a:t>- Voltage Range: 4.8V– 7.4V</a:t>
                      </a:r>
                      <a:br>
                        <a:rPr lang="en-US" sz="1200">
                          <a:effectLst/>
                          <a:latin typeface="Play" panose="020B0604020202020204" charset="0"/>
                        </a:rPr>
                      </a:br>
                      <a:r>
                        <a:rPr lang="en-US" sz="1200">
                          <a:effectLst/>
                          <a:latin typeface="Play" panose="020B0604020202020204" charset="0"/>
                        </a:rPr>
                        <a:t>- Stall Current: ~3.5 A</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Strong enough for base rotation.</a:t>
                      </a:r>
                      <a:br>
                        <a:rPr lang="en-US" sz="1200">
                          <a:effectLst/>
                          <a:latin typeface="Play" panose="020B0604020202020204" charset="0"/>
                        </a:rPr>
                      </a:br>
                      <a:r>
                        <a:rPr lang="en-US" sz="1200">
                          <a:effectLst/>
                          <a:latin typeface="Play" panose="020B0604020202020204" charset="0"/>
                        </a:rPr>
                        <a:t>- Uses PMW control.</a:t>
                      </a:r>
                      <a:br>
                        <a:rPr lang="en-US" sz="1200">
                          <a:effectLst/>
                          <a:latin typeface="Play" panose="020B0604020202020204" charset="0"/>
                        </a:rPr>
                      </a:br>
                      <a:r>
                        <a:rPr lang="en-US" sz="1200">
                          <a:effectLst/>
                          <a:latin typeface="Play" panose="020B0604020202020204" charset="0"/>
                        </a:rPr>
                        <a:t>- IP67 rated.</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09485223"/>
                  </a:ext>
                </a:extLst>
              </a:tr>
              <a:tr h="584354">
                <a:tc vMerge="1">
                  <a:txBody>
                    <a:bodyPr/>
                    <a:lstStyle/>
                    <a:p>
                      <a:endParaRPr lang="en-US"/>
                    </a:p>
                  </a:txBody>
                  <a:tcPr/>
                </a:tc>
                <a:tc>
                  <a:txBody>
                    <a:bodyPr/>
                    <a:lstStyle/>
                    <a:p>
                      <a:pPr algn="ctr" rtl="0" fontAlgn="ctr">
                        <a:buNone/>
                      </a:pPr>
                      <a:r>
                        <a:rPr lang="en-US" sz="1200">
                          <a:effectLst/>
                          <a:latin typeface="Play" panose="020B0604020202020204" charset="0"/>
                        </a:rPr>
                        <a:t>Servo</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Torque: 45 kg </a:t>
                      </a:r>
                      <a:br>
                        <a:rPr lang="en-US" sz="1200">
                          <a:effectLst/>
                          <a:latin typeface="Play" panose="020B0604020202020204" charset="0"/>
                        </a:rPr>
                      </a:br>
                      <a:r>
                        <a:rPr lang="en-US" sz="1200">
                          <a:effectLst/>
                          <a:latin typeface="Play" panose="020B0604020202020204" charset="0"/>
                        </a:rPr>
                        <a:t>- Voltage Range: 6.0 V – 8.4 V </a:t>
                      </a:r>
                      <a:br>
                        <a:rPr lang="en-US" sz="1200">
                          <a:effectLst/>
                          <a:latin typeface="Play" panose="020B0604020202020204" charset="0"/>
                        </a:rPr>
                      </a:br>
                      <a:r>
                        <a:rPr lang="en-US" sz="1200">
                          <a:effectLst/>
                          <a:latin typeface="Play" panose="020B0604020202020204" charset="0"/>
                        </a:rPr>
                        <a:t>- Stall Current: ~3.5 A</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Strong enough for shoulder rotation.</a:t>
                      </a:r>
                      <a:br>
                        <a:rPr lang="en-US" sz="1200">
                          <a:effectLst/>
                          <a:latin typeface="Play" panose="020B0604020202020204" charset="0"/>
                        </a:rPr>
                      </a:br>
                      <a:r>
                        <a:rPr lang="en-US" sz="1200">
                          <a:effectLst/>
                          <a:latin typeface="Play" panose="020B0604020202020204" charset="0"/>
                        </a:rPr>
                        <a:t>- Uses PMW control.</a:t>
                      </a:r>
                      <a:br>
                        <a:rPr lang="en-US" sz="1200">
                          <a:effectLst/>
                          <a:latin typeface="Play" panose="020B0604020202020204" charset="0"/>
                        </a:rPr>
                      </a:br>
                      <a:r>
                        <a:rPr lang="en-US" sz="1200">
                          <a:effectLst/>
                          <a:latin typeface="Play" panose="020B0604020202020204" charset="0"/>
                        </a:rPr>
                        <a:t>- IP67 rated.</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0035924"/>
                  </a:ext>
                </a:extLst>
              </a:tr>
              <a:tr h="584354">
                <a:tc vMerge="1">
                  <a:txBody>
                    <a:bodyPr/>
                    <a:lstStyle/>
                    <a:p>
                      <a:endParaRPr lang="en-US"/>
                    </a:p>
                  </a:txBody>
                  <a:tcPr/>
                </a:tc>
                <a:tc>
                  <a:txBody>
                    <a:bodyPr/>
                    <a:lstStyle/>
                    <a:p>
                      <a:pPr algn="ctr" rtl="0" fontAlgn="ctr">
                        <a:buNone/>
                      </a:pPr>
                      <a:r>
                        <a:rPr lang="en-US" sz="1200">
                          <a:effectLst/>
                          <a:latin typeface="Play" panose="020B0604020202020204" charset="0"/>
                        </a:rPr>
                        <a:t>Servo</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Torque: 45 kg </a:t>
                      </a:r>
                      <a:br>
                        <a:rPr lang="en-US" sz="1200">
                          <a:effectLst/>
                          <a:latin typeface="Play" panose="020B0604020202020204" charset="0"/>
                        </a:rPr>
                      </a:br>
                      <a:r>
                        <a:rPr lang="en-US" sz="1200">
                          <a:effectLst/>
                          <a:latin typeface="Play" panose="020B0604020202020204" charset="0"/>
                        </a:rPr>
                        <a:t>- Voltage Range: 6.0 V – 8.4 V </a:t>
                      </a:r>
                      <a:br>
                        <a:rPr lang="en-US" sz="1200">
                          <a:effectLst/>
                          <a:latin typeface="Play" panose="020B0604020202020204" charset="0"/>
                        </a:rPr>
                      </a:br>
                      <a:r>
                        <a:rPr lang="en-US" sz="1200">
                          <a:effectLst/>
                          <a:latin typeface="Play" panose="020B0604020202020204" charset="0"/>
                        </a:rPr>
                        <a:t>- Stall Current: ~3.5 A</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Strong enough for elbow rotation.</a:t>
                      </a:r>
                      <a:br>
                        <a:rPr lang="en-US" sz="1200">
                          <a:effectLst/>
                          <a:latin typeface="Play" panose="020B0604020202020204" charset="0"/>
                        </a:rPr>
                      </a:br>
                      <a:r>
                        <a:rPr lang="en-US" sz="1200">
                          <a:effectLst/>
                          <a:latin typeface="Play" panose="020B0604020202020204" charset="0"/>
                        </a:rPr>
                        <a:t>- Uses PMW control.</a:t>
                      </a:r>
                      <a:br>
                        <a:rPr lang="en-US" sz="1200">
                          <a:effectLst/>
                          <a:latin typeface="Play" panose="020B0604020202020204" charset="0"/>
                        </a:rPr>
                      </a:br>
                      <a:r>
                        <a:rPr lang="en-US" sz="1200">
                          <a:effectLst/>
                          <a:latin typeface="Play" panose="020B0604020202020204" charset="0"/>
                        </a:rPr>
                        <a:t>- IP67 rated.</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94941610"/>
                  </a:ext>
                </a:extLst>
              </a:tr>
              <a:tr h="584354">
                <a:tc vMerge="1">
                  <a:txBody>
                    <a:bodyPr/>
                    <a:lstStyle/>
                    <a:p>
                      <a:endParaRPr lang="en-US"/>
                    </a:p>
                  </a:txBody>
                  <a:tcPr/>
                </a:tc>
                <a:tc>
                  <a:txBody>
                    <a:bodyPr/>
                    <a:lstStyle/>
                    <a:p>
                      <a:pPr algn="ctr" rtl="0" fontAlgn="ctr">
                        <a:buNone/>
                      </a:pPr>
                      <a:r>
                        <a:rPr lang="en-US" sz="1200">
                          <a:effectLst/>
                          <a:latin typeface="Play" panose="020B0604020202020204" charset="0"/>
                        </a:rPr>
                        <a:t>Servo</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Torque: 25 kg</a:t>
                      </a:r>
                      <a:br>
                        <a:rPr lang="en-US" sz="1200">
                          <a:effectLst/>
                          <a:latin typeface="Play" panose="020B0604020202020204" charset="0"/>
                        </a:rPr>
                      </a:br>
                      <a:r>
                        <a:rPr lang="en-US" sz="1200">
                          <a:effectLst/>
                          <a:latin typeface="Play" panose="020B0604020202020204" charset="0"/>
                        </a:rPr>
                        <a:t>- Voltage Range: 4.8V– 7.4V</a:t>
                      </a:r>
                      <a:br>
                        <a:rPr lang="en-US" sz="1200">
                          <a:effectLst/>
                          <a:latin typeface="Play" panose="020B0604020202020204" charset="0"/>
                        </a:rPr>
                      </a:br>
                      <a:r>
                        <a:rPr lang="en-US" sz="1200">
                          <a:effectLst/>
                          <a:latin typeface="Play" panose="020B0604020202020204" charset="0"/>
                        </a:rPr>
                        <a:t>- Stall Current: ~3.5 A</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Strong enough for wrist tilt.</a:t>
                      </a:r>
                      <a:br>
                        <a:rPr lang="en-US" sz="1200">
                          <a:effectLst/>
                          <a:latin typeface="Play" panose="020B0604020202020204" charset="0"/>
                        </a:rPr>
                      </a:br>
                      <a:r>
                        <a:rPr lang="en-US" sz="1200">
                          <a:effectLst/>
                          <a:latin typeface="Play" panose="020B0604020202020204" charset="0"/>
                        </a:rPr>
                        <a:t>- Uses PMW control.</a:t>
                      </a:r>
                      <a:br>
                        <a:rPr lang="en-US" sz="1200">
                          <a:effectLst/>
                          <a:latin typeface="Play" panose="020B0604020202020204" charset="0"/>
                        </a:rPr>
                      </a:br>
                      <a:r>
                        <a:rPr lang="en-US" sz="1200">
                          <a:effectLst/>
                          <a:latin typeface="Play" panose="020B0604020202020204" charset="0"/>
                        </a:rPr>
                        <a:t>- IP67 rated.</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35296090"/>
                  </a:ext>
                </a:extLst>
              </a:tr>
              <a:tr h="584354">
                <a:tc vMerge="1">
                  <a:txBody>
                    <a:bodyPr/>
                    <a:lstStyle/>
                    <a:p>
                      <a:endParaRPr lang="en-US"/>
                    </a:p>
                  </a:txBody>
                  <a:tcPr/>
                </a:tc>
                <a:tc>
                  <a:txBody>
                    <a:bodyPr/>
                    <a:lstStyle/>
                    <a:p>
                      <a:pPr algn="ctr" rtl="0" fontAlgn="ctr">
                        <a:buNone/>
                      </a:pPr>
                      <a:r>
                        <a:rPr lang="en-US" sz="1200">
                          <a:effectLst/>
                          <a:latin typeface="Play" panose="020B0604020202020204" charset="0"/>
                        </a:rPr>
                        <a:t>Servo</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Torque: 55g </a:t>
                      </a:r>
                      <a:br>
                        <a:rPr lang="en-US" sz="1200">
                          <a:effectLst/>
                          <a:latin typeface="Play" panose="020B0604020202020204" charset="0"/>
                        </a:rPr>
                      </a:br>
                      <a:r>
                        <a:rPr lang="en-US" sz="1200">
                          <a:effectLst/>
                          <a:latin typeface="Play" panose="020B0604020202020204" charset="0"/>
                        </a:rPr>
                        <a:t>- Voltage Range: 4.8V – 7.4V </a:t>
                      </a:r>
                      <a:br>
                        <a:rPr lang="en-US" sz="1200">
                          <a:effectLst/>
                          <a:latin typeface="Play" panose="020B0604020202020204" charset="0"/>
                        </a:rPr>
                      </a:br>
                      <a:r>
                        <a:rPr lang="en-US" sz="1200">
                          <a:effectLst/>
                          <a:latin typeface="Play" panose="020B0604020202020204" charset="0"/>
                        </a:rPr>
                        <a:t>- Stall Current: ~3.5 A</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Strong enough for wrist rotation.</a:t>
                      </a:r>
                      <a:br>
                        <a:rPr lang="en-US" sz="1200">
                          <a:effectLst/>
                          <a:latin typeface="Play" panose="020B0604020202020204" charset="0"/>
                        </a:rPr>
                      </a:br>
                      <a:r>
                        <a:rPr lang="en-US" sz="1200">
                          <a:effectLst/>
                          <a:latin typeface="Play" panose="020B0604020202020204" charset="0"/>
                        </a:rPr>
                        <a:t>- Uses PMW control.</a:t>
                      </a:r>
                      <a:br>
                        <a:rPr lang="en-US" sz="1200">
                          <a:effectLst/>
                          <a:latin typeface="Play" panose="020B0604020202020204" charset="0"/>
                        </a:rPr>
                      </a:br>
                      <a:r>
                        <a:rPr lang="en-US" sz="1200">
                          <a:effectLst/>
                          <a:latin typeface="Play" panose="020B0604020202020204" charset="0"/>
                        </a:rPr>
                        <a:t>- IP67 rated.</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60961207"/>
                  </a:ext>
                </a:extLst>
              </a:tr>
              <a:tr h="966713">
                <a:tc vMerge="1">
                  <a:txBody>
                    <a:bodyPr/>
                    <a:lstStyle/>
                    <a:p>
                      <a:endParaRPr lang="en-US"/>
                    </a:p>
                  </a:txBody>
                  <a:tcPr/>
                </a:tc>
                <a:tc>
                  <a:txBody>
                    <a:bodyPr/>
                    <a:lstStyle/>
                    <a:p>
                      <a:pPr algn="ctr" rtl="0" fontAlgn="ctr">
                        <a:buNone/>
                      </a:pPr>
                      <a:r>
                        <a:rPr lang="en-US" sz="1200">
                          <a:effectLst/>
                          <a:latin typeface="Play" panose="020B0604020202020204" charset="0"/>
                        </a:rPr>
                        <a:t>Micro-Metal </a:t>
                      </a:r>
                      <a:br>
                        <a:rPr lang="en-US" sz="1200">
                          <a:effectLst/>
                          <a:latin typeface="Play" panose="020B0604020202020204" charset="0"/>
                        </a:rPr>
                      </a:br>
                      <a:r>
                        <a:rPr lang="en-US" sz="1200">
                          <a:effectLst/>
                          <a:latin typeface="Play" panose="020B0604020202020204" charset="0"/>
                        </a:rPr>
                        <a:t>Gear Motor</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Gear Ratio: 75:1 </a:t>
                      </a:r>
                      <a:br>
                        <a:rPr lang="en-US" sz="1200">
                          <a:effectLst/>
                          <a:latin typeface="Play" panose="020B0604020202020204" charset="0"/>
                        </a:rPr>
                      </a:br>
                      <a:r>
                        <a:rPr lang="en-US" sz="1200">
                          <a:effectLst/>
                          <a:latin typeface="Play" panose="020B0604020202020204" charset="0"/>
                        </a:rPr>
                        <a:t>- Voltage Range: 3V – 9V </a:t>
                      </a:r>
                      <a:br>
                        <a:rPr lang="en-US" sz="1200">
                          <a:effectLst/>
                          <a:latin typeface="Play" panose="020B0604020202020204" charset="0"/>
                        </a:rPr>
                      </a:br>
                      <a:r>
                        <a:rPr lang="en-US" sz="1200">
                          <a:effectLst/>
                          <a:latin typeface="Play" panose="020B0604020202020204" charset="0"/>
                        </a:rPr>
                        <a:t>- Stall Current: ~1.6 A</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Provide sufficent torque to rotate cleaning brush </a:t>
                      </a:r>
                      <a:br>
                        <a:rPr lang="en-US" sz="1200">
                          <a:effectLst/>
                          <a:latin typeface="Play" panose="020B0604020202020204" charset="0"/>
                        </a:rPr>
                      </a:br>
                      <a:r>
                        <a:rPr lang="en-US" sz="1200">
                          <a:effectLst/>
                          <a:latin typeface="Play" panose="020B0604020202020204" charset="0"/>
                        </a:rPr>
                        <a:t>through dust/debris.</a:t>
                      </a:r>
                      <a:br>
                        <a:rPr lang="en-US" sz="1200">
                          <a:effectLst/>
                          <a:latin typeface="Play" panose="020B0604020202020204" charset="0"/>
                        </a:rPr>
                      </a:br>
                      <a:r>
                        <a:rPr lang="en-US" sz="1200">
                          <a:effectLst/>
                          <a:latin typeface="Play" panose="020B0604020202020204" charset="0"/>
                        </a:rPr>
                        <a:t>- Compact size to fit within brush housing.</a:t>
                      </a:r>
                      <a:br>
                        <a:rPr lang="en-US" sz="1200">
                          <a:effectLst/>
                          <a:latin typeface="Play" panose="020B0604020202020204" charset="0"/>
                        </a:rPr>
                      </a:br>
                      <a:r>
                        <a:rPr lang="en-US" sz="1200">
                          <a:effectLst/>
                          <a:latin typeface="Play" panose="020B0604020202020204" charset="0"/>
                        </a:rPr>
                        <a:t>- Low power draw suitable for shared power </a:t>
                      </a:r>
                      <a:br>
                        <a:rPr lang="en-US" sz="1200">
                          <a:effectLst/>
                          <a:latin typeface="Play" panose="020B0604020202020204" charset="0"/>
                        </a:rPr>
                      </a:br>
                      <a:r>
                        <a:rPr lang="en-US" sz="1200">
                          <a:effectLst/>
                          <a:latin typeface="Play" panose="020B0604020202020204" charset="0"/>
                        </a:rPr>
                        <a:t>system.</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65129835"/>
                  </a:ext>
                </a:extLst>
              </a:tr>
              <a:tr h="940182">
                <a:tc rowSpan="2">
                  <a:txBody>
                    <a:bodyPr/>
                    <a:lstStyle/>
                    <a:p>
                      <a:pPr algn="ctr" rtl="0" fontAlgn="ctr">
                        <a:buNone/>
                      </a:pPr>
                      <a:r>
                        <a:rPr lang="en-US" sz="1200" b="1">
                          <a:effectLst/>
                          <a:latin typeface="Play" panose="020B0604020202020204" charset="0"/>
                        </a:rPr>
                        <a:t>Control Module</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200">
                          <a:effectLst/>
                          <a:latin typeface="Play" panose="020B0604020202020204" charset="0"/>
                        </a:rPr>
                        <a:t>Servo Controller</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- 6 servo channels (12-bit resolution)</a:t>
                      </a:r>
                      <a:br>
                        <a:rPr lang="en-US" sz="1200">
                          <a:effectLst/>
                          <a:latin typeface="Play" panose="020B0604020202020204" charset="0"/>
                        </a:rPr>
                      </a:br>
                      <a:r>
                        <a:rPr lang="en-US" sz="1200">
                          <a:effectLst/>
                          <a:latin typeface="Play" panose="020B0604020202020204" charset="0"/>
                        </a:rPr>
                        <a:t>- Logic voltage: 5V</a:t>
                      </a:r>
                      <a:br>
                        <a:rPr lang="en-US" sz="1200">
                          <a:effectLst/>
                          <a:latin typeface="Play" panose="020B0604020202020204" charset="0"/>
                        </a:rPr>
                      </a:br>
                      <a:r>
                        <a:rPr lang="en-US" sz="1200">
                          <a:effectLst/>
                          <a:latin typeface="Play" panose="020B0604020202020204" charset="0"/>
                        </a:rPr>
                        <a:t>- Control via USB, UART (TTL)</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Enables precise control of up to 6 servos.</a:t>
                      </a:r>
                      <a:br>
                        <a:rPr lang="en-US" sz="1200">
                          <a:effectLst/>
                          <a:latin typeface="Play" panose="020B0604020202020204" charset="0"/>
                        </a:rPr>
                      </a:br>
                      <a:r>
                        <a:rPr lang="en-US" sz="1200">
                          <a:effectLst/>
                          <a:latin typeface="Play" panose="020B0604020202020204" charset="0"/>
                        </a:rPr>
                        <a:t>- USB and UART options allow easy integration </a:t>
                      </a:r>
                      <a:br>
                        <a:rPr lang="en-US" sz="1200">
                          <a:effectLst/>
                          <a:latin typeface="Play" panose="020B0604020202020204" charset="0"/>
                        </a:rPr>
                      </a:br>
                      <a:r>
                        <a:rPr lang="en-US" sz="1200">
                          <a:effectLst/>
                          <a:latin typeface="Play" panose="020B0604020202020204" charset="0"/>
                        </a:rPr>
                        <a:t>with microcontrollers or PC.</a:t>
                      </a:r>
                      <a:br>
                        <a:rPr lang="en-US" sz="1200">
                          <a:effectLst/>
                          <a:latin typeface="Play" panose="020B0604020202020204" charset="0"/>
                        </a:rPr>
                      </a:br>
                      <a:r>
                        <a:rPr lang="en-US" sz="1200">
                          <a:effectLst/>
                          <a:latin typeface="Play" panose="020B0604020202020204" charset="0"/>
                        </a:rPr>
                        <a:t>- Built-in scripting for autonomous sequences </a:t>
                      </a:r>
                      <a:br>
                        <a:rPr lang="en-US" sz="1200">
                          <a:effectLst/>
                          <a:latin typeface="Play" panose="020B0604020202020204" charset="0"/>
                        </a:rPr>
                      </a:br>
                      <a:r>
                        <a:rPr lang="en-US" sz="1200">
                          <a:effectLst/>
                          <a:latin typeface="Play" panose="020B0604020202020204" charset="0"/>
                        </a:rPr>
                        <a:t>without a host controller.</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75158406"/>
                  </a:ext>
                </a:extLst>
              </a:tr>
              <a:tr h="666118">
                <a:tc vMerge="1">
                  <a:txBody>
                    <a:bodyPr/>
                    <a:lstStyle/>
                    <a:p>
                      <a:endParaRPr lang="en-US"/>
                    </a:p>
                  </a:txBody>
                  <a:tcPr/>
                </a:tc>
                <a:tc>
                  <a:txBody>
                    <a:bodyPr/>
                    <a:lstStyle/>
                    <a:p>
                      <a:pPr algn="ctr" rtl="0" fontAlgn="ctr">
                        <a:buNone/>
                      </a:pPr>
                      <a:r>
                        <a:rPr lang="en-US" sz="1200">
                          <a:effectLst/>
                          <a:latin typeface="Play" panose="020B0604020202020204" charset="0"/>
                        </a:rPr>
                        <a:t>Motor Drivers</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Rated for 12V motor operation.</a:t>
                      </a:r>
                      <a:br>
                        <a:rPr lang="en-US" sz="1200">
                          <a:effectLst/>
                          <a:latin typeface="Play" panose="020B0604020202020204" charset="0"/>
                        </a:rPr>
                      </a:br>
                      <a:r>
                        <a:rPr lang="en-US" sz="1200">
                          <a:effectLst/>
                          <a:latin typeface="Play" panose="020B0604020202020204" charset="0"/>
                        </a:rPr>
                        <a:t>- Supports bidirectional speed control </a:t>
                      </a:r>
                      <a:br>
                        <a:rPr lang="en-US" sz="1200">
                          <a:effectLst/>
                          <a:latin typeface="Play" panose="020B0604020202020204" charset="0"/>
                        </a:rPr>
                      </a:br>
                      <a:r>
                        <a:rPr lang="en-US" sz="1200">
                          <a:effectLst/>
                          <a:latin typeface="Play" panose="020B0604020202020204" charset="0"/>
                        </a:rPr>
                        <a:t>for 6 motors.</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Enables independent control of the duel </a:t>
                      </a:r>
                      <a:br>
                        <a:rPr lang="en-US" sz="1200">
                          <a:effectLst/>
                          <a:latin typeface="Play" panose="020B0604020202020204" charset="0"/>
                        </a:rPr>
                      </a:br>
                      <a:r>
                        <a:rPr lang="en-US" sz="1200">
                          <a:effectLst/>
                          <a:latin typeface="Play" panose="020B0604020202020204" charset="0"/>
                        </a:rPr>
                        <a:t>rotating brush</a:t>
                      </a:r>
                    </a:p>
                  </a:txBody>
                  <a:tcPr marL="5095" marR="5095" marT="3396" marB="3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55126465"/>
                  </a:ext>
                </a:extLst>
              </a:tr>
            </a:tbl>
          </a:graphicData>
        </a:graphic>
      </p:graphicFrame>
    </p:spTree>
    <p:extLst>
      <p:ext uri="{BB962C8B-B14F-4D97-AF65-F5344CB8AC3E}">
        <p14:creationId xmlns:p14="http://schemas.microsoft.com/office/powerpoint/2010/main" val="3453360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A9C4D-5EE9-CCF2-9229-EDBCF7F0DE2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87535C-DE25-A9AD-AB41-A634CC39B573}"/>
              </a:ext>
            </a:extLst>
          </p:cNvPr>
          <p:cNvSpPr>
            <a:spLocks noGrp="1"/>
          </p:cNvSpPr>
          <p:nvPr>
            <p:ph type="sldNum" sz="quarter" idx="12"/>
          </p:nvPr>
        </p:nvSpPr>
        <p:spPr/>
        <p:txBody>
          <a:bodyPr/>
          <a:lstStyle/>
          <a:p>
            <a:fld id="{BF02CE0C-93E6-4EA4-B77F-79739F379A28}" type="slidenum">
              <a:rPr lang="en-US" smtClean="0"/>
              <a:t>11</a:t>
            </a:fld>
            <a:endParaRPr lang="en-US"/>
          </a:p>
        </p:txBody>
      </p:sp>
      <p:graphicFrame>
        <p:nvGraphicFramePr>
          <p:cNvPr id="5" name="Table 4">
            <a:extLst>
              <a:ext uri="{FF2B5EF4-FFF2-40B4-BE49-F238E27FC236}">
                <a16:creationId xmlns:a16="http://schemas.microsoft.com/office/drawing/2014/main" id="{0D8CA799-BEE5-839F-881A-E49154F1848B}"/>
              </a:ext>
            </a:extLst>
          </p:cNvPr>
          <p:cNvGraphicFramePr>
            <a:graphicFrameLocks noGrp="1"/>
          </p:cNvGraphicFramePr>
          <p:nvPr>
            <p:extLst>
              <p:ext uri="{D42A27DB-BD31-4B8C-83A1-F6EECF244321}">
                <p14:modId xmlns:p14="http://schemas.microsoft.com/office/powerpoint/2010/main" val="2743178964"/>
              </p:ext>
            </p:extLst>
          </p:nvPr>
        </p:nvGraphicFramePr>
        <p:xfrm>
          <a:off x="1194062" y="1086693"/>
          <a:ext cx="9803876" cy="4684613"/>
        </p:xfrm>
        <a:graphic>
          <a:graphicData uri="http://schemas.openxmlformats.org/drawingml/2006/table">
            <a:tbl>
              <a:tblPr/>
              <a:tblGrid>
                <a:gridCol w="1595169">
                  <a:extLst>
                    <a:ext uri="{9D8B030D-6E8A-4147-A177-3AD203B41FA5}">
                      <a16:colId xmlns:a16="http://schemas.microsoft.com/office/drawing/2014/main" val="3504268714"/>
                    </a:ext>
                  </a:extLst>
                </a:gridCol>
                <a:gridCol w="1676674">
                  <a:extLst>
                    <a:ext uri="{9D8B030D-6E8A-4147-A177-3AD203B41FA5}">
                      <a16:colId xmlns:a16="http://schemas.microsoft.com/office/drawing/2014/main" val="2582419627"/>
                    </a:ext>
                  </a:extLst>
                </a:gridCol>
                <a:gridCol w="2934175">
                  <a:extLst>
                    <a:ext uri="{9D8B030D-6E8A-4147-A177-3AD203B41FA5}">
                      <a16:colId xmlns:a16="http://schemas.microsoft.com/office/drawing/2014/main" val="3403246305"/>
                    </a:ext>
                  </a:extLst>
                </a:gridCol>
                <a:gridCol w="3597858">
                  <a:extLst>
                    <a:ext uri="{9D8B030D-6E8A-4147-A177-3AD203B41FA5}">
                      <a16:colId xmlns:a16="http://schemas.microsoft.com/office/drawing/2014/main" val="3336566706"/>
                    </a:ext>
                  </a:extLst>
                </a:gridCol>
              </a:tblGrid>
              <a:tr h="437424">
                <a:tc gridSpan="4">
                  <a:txBody>
                    <a:bodyPr/>
                    <a:lstStyle/>
                    <a:p>
                      <a:pPr algn="ctr" rtl="0" fontAlgn="ctr">
                        <a:buNone/>
                      </a:pPr>
                      <a:r>
                        <a:rPr lang="en-US" sz="2200" b="1">
                          <a:effectLst/>
                          <a:latin typeface="Play" panose="020B0604020202020204" charset="0"/>
                        </a:rPr>
                        <a:t>Drive System Engineering Specifications</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1158969"/>
                  </a:ext>
                </a:extLst>
              </a:tr>
              <a:tr h="199473">
                <a:tc>
                  <a:txBody>
                    <a:bodyPr/>
                    <a:lstStyle/>
                    <a:p>
                      <a:pPr algn="ctr" rtl="0" fontAlgn="ctr">
                        <a:buNone/>
                      </a:pPr>
                      <a:r>
                        <a:rPr lang="en-US" sz="1200" b="1">
                          <a:effectLst/>
                          <a:latin typeface="Play" panose="020B0604020202020204" charset="0"/>
                        </a:rPr>
                        <a:t>Module</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Component</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Engineering Specifications</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Justification</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2346833287"/>
                  </a:ext>
                </a:extLst>
              </a:tr>
              <a:tr h="866737">
                <a:tc>
                  <a:txBody>
                    <a:bodyPr/>
                    <a:lstStyle/>
                    <a:p>
                      <a:pPr algn="ctr" rtl="0" fontAlgn="ctr">
                        <a:buNone/>
                      </a:pPr>
                      <a:r>
                        <a:rPr lang="en-US" sz="1200" b="1">
                          <a:effectLst/>
                          <a:latin typeface="Play" panose="020B0604020202020204" charset="0"/>
                        </a:rPr>
                        <a:t>Electro-Mechanical</a:t>
                      </a:r>
                      <a:br>
                        <a:rPr lang="en-US" sz="1200" b="1">
                          <a:effectLst/>
                          <a:latin typeface="Play" panose="020B0604020202020204" charset="0"/>
                        </a:rPr>
                      </a:br>
                      <a:r>
                        <a:rPr lang="en-US" sz="1200" b="1">
                          <a:effectLst/>
                          <a:latin typeface="Play" panose="020B0604020202020204" charset="0"/>
                        </a:rPr>
                        <a:t>Module</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200">
                          <a:effectLst/>
                          <a:latin typeface="Play" panose="020B0604020202020204" charset="0"/>
                        </a:rPr>
                        <a:t>Motors (x6)</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- 12V DC</a:t>
                      </a:r>
                      <a:br>
                        <a:rPr lang="en-US" sz="1200">
                          <a:effectLst/>
                          <a:latin typeface="Play" panose="020B0604020202020204" charset="0"/>
                        </a:rPr>
                      </a:br>
                      <a:r>
                        <a:rPr lang="en-US" sz="1200">
                          <a:effectLst/>
                          <a:latin typeface="Play" panose="020B0604020202020204" charset="0"/>
                        </a:rPr>
                        <a:t>- Peak Current: 15 A</a:t>
                      </a:r>
                      <a:br>
                        <a:rPr lang="en-US" sz="1200">
                          <a:effectLst/>
                          <a:latin typeface="Play" panose="020B0604020202020204" charset="0"/>
                        </a:rPr>
                      </a:br>
                      <a:r>
                        <a:rPr lang="en-US" sz="1200">
                          <a:effectLst/>
                          <a:latin typeface="Play" panose="020B0604020202020204" charset="0"/>
                        </a:rPr>
                        <a:t>- Gearbox Output: ~100 RPM</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High torque output to support rover mobility</a:t>
                      </a:r>
                      <a:br>
                        <a:rPr lang="en-US" sz="1200">
                          <a:effectLst/>
                          <a:latin typeface="Play" panose="020B0604020202020204" charset="0"/>
                        </a:rPr>
                      </a:br>
                      <a:r>
                        <a:rPr lang="en-US" sz="1200">
                          <a:effectLst/>
                          <a:latin typeface="Play" panose="020B0604020202020204" charset="0"/>
                        </a:rPr>
                        <a:t>and terrain traversal.</a:t>
                      </a:r>
                      <a:br>
                        <a:rPr lang="en-US" sz="1200">
                          <a:effectLst/>
                          <a:latin typeface="Play" panose="020B0604020202020204" charset="0"/>
                        </a:rPr>
                      </a:br>
                      <a:r>
                        <a:rPr lang="en-US" sz="1200">
                          <a:effectLst/>
                          <a:latin typeface="Play" panose="020B0604020202020204" charset="0"/>
                        </a:rPr>
                        <a:t>- Geared motors reduce speed for increased </a:t>
                      </a:r>
                      <a:br>
                        <a:rPr lang="en-US" sz="1200">
                          <a:effectLst/>
                          <a:latin typeface="Play" panose="020B0604020202020204" charset="0"/>
                        </a:rPr>
                      </a:br>
                      <a:r>
                        <a:rPr lang="en-US" sz="1200">
                          <a:effectLst/>
                          <a:latin typeface="Play" panose="020B0604020202020204" charset="0"/>
                        </a:rPr>
                        <a:t>torque.</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43781643"/>
                  </a:ext>
                </a:extLst>
              </a:tr>
              <a:tr h="771414">
                <a:tc rowSpan="4">
                  <a:txBody>
                    <a:bodyPr/>
                    <a:lstStyle/>
                    <a:p>
                      <a:pPr algn="ctr" rtl="0" fontAlgn="ctr">
                        <a:buNone/>
                      </a:pPr>
                      <a:r>
                        <a:rPr lang="en-US" sz="1200" b="1">
                          <a:effectLst/>
                          <a:latin typeface="Play" panose="020B0604020202020204" charset="0"/>
                        </a:rPr>
                        <a:t>Control Module</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200">
                          <a:effectLst/>
                          <a:latin typeface="Play" panose="020B0604020202020204" charset="0"/>
                        </a:rPr>
                        <a:t>Motor Drivers</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Rated for 12V motor operation.</a:t>
                      </a:r>
                      <a:br>
                        <a:rPr lang="en-US" sz="1200">
                          <a:effectLst/>
                          <a:latin typeface="Play" panose="020B0604020202020204" charset="0"/>
                        </a:rPr>
                      </a:br>
                      <a:r>
                        <a:rPr lang="en-US" sz="1200">
                          <a:effectLst/>
                          <a:latin typeface="Play" panose="020B0604020202020204" charset="0"/>
                        </a:rPr>
                        <a:t>- Supports bidirectional speed control </a:t>
                      </a:r>
                      <a:br>
                        <a:rPr lang="en-US" sz="1200">
                          <a:effectLst/>
                          <a:latin typeface="Play" panose="020B0604020202020204" charset="0"/>
                        </a:rPr>
                      </a:br>
                      <a:r>
                        <a:rPr lang="en-US" sz="1200">
                          <a:effectLst/>
                          <a:latin typeface="Play" panose="020B0604020202020204" charset="0"/>
                        </a:rPr>
                        <a:t>for 6 motors.</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Enables independent control of left/right </a:t>
                      </a:r>
                      <a:br>
                        <a:rPr lang="en-US" sz="1200">
                          <a:effectLst/>
                          <a:latin typeface="Play" panose="020B0604020202020204" charset="0"/>
                        </a:rPr>
                      </a:br>
                      <a:r>
                        <a:rPr lang="en-US" sz="1200">
                          <a:effectLst/>
                          <a:latin typeface="Play" panose="020B0604020202020204" charset="0"/>
                        </a:rPr>
                        <a:t>motor groups.</a:t>
                      </a:r>
                      <a:br>
                        <a:rPr lang="en-US" sz="1200">
                          <a:effectLst/>
                          <a:latin typeface="Play" panose="020B0604020202020204" charset="0"/>
                        </a:rPr>
                      </a:br>
                      <a:r>
                        <a:rPr lang="en-US" sz="1200">
                          <a:effectLst/>
                          <a:latin typeface="Play" panose="020B0604020202020204" charset="0"/>
                        </a:rPr>
                        <a:t>- Required to safely and efficiently drive multiple </a:t>
                      </a:r>
                      <a:br>
                        <a:rPr lang="en-US" sz="1200">
                          <a:effectLst/>
                          <a:latin typeface="Play" panose="020B0604020202020204" charset="0"/>
                        </a:rPr>
                      </a:br>
                      <a:r>
                        <a:rPr lang="en-US" sz="1200">
                          <a:effectLst/>
                          <a:latin typeface="Play" panose="020B0604020202020204" charset="0"/>
                        </a:rPr>
                        <a:t>motors under load.</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8366379"/>
                  </a:ext>
                </a:extLst>
              </a:tr>
              <a:tr h="771414">
                <a:tc vMerge="1">
                  <a:txBody>
                    <a:bodyPr/>
                    <a:lstStyle/>
                    <a:p>
                      <a:endParaRPr lang="en-US"/>
                    </a:p>
                  </a:txBody>
                  <a:tcPr/>
                </a:tc>
                <a:tc>
                  <a:txBody>
                    <a:bodyPr/>
                    <a:lstStyle/>
                    <a:p>
                      <a:pPr algn="ctr" rtl="0" fontAlgn="ctr">
                        <a:buNone/>
                      </a:pPr>
                      <a:r>
                        <a:rPr lang="en-US" sz="1200">
                          <a:effectLst/>
                          <a:latin typeface="Play" panose="020B0604020202020204" charset="0"/>
                        </a:rPr>
                        <a:t>Microcontroller</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Minimum 12 PWM-capable pins</a:t>
                      </a:r>
                      <a:br>
                        <a:rPr lang="en-US" sz="1200">
                          <a:effectLst/>
                          <a:latin typeface="Play" panose="020B0604020202020204" charset="0"/>
                        </a:rPr>
                      </a:br>
                      <a:r>
                        <a:rPr lang="en-US" sz="1200">
                          <a:effectLst/>
                          <a:latin typeface="Play" panose="020B0604020202020204" charset="0"/>
                        </a:rPr>
                        <a:t>- Supports UART, I²C for peripherals</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Required for precise motor control and servo </a:t>
                      </a:r>
                      <a:br>
                        <a:rPr lang="en-US" sz="1200">
                          <a:effectLst/>
                          <a:latin typeface="Play" panose="020B0604020202020204" charset="0"/>
                        </a:rPr>
                      </a:br>
                      <a:r>
                        <a:rPr lang="en-US" sz="1200">
                          <a:effectLst/>
                          <a:latin typeface="Play" panose="020B0604020202020204" charset="0"/>
                        </a:rPr>
                        <a:t>actuation.</a:t>
                      </a:r>
                      <a:br>
                        <a:rPr lang="en-US" sz="1200">
                          <a:effectLst/>
                          <a:latin typeface="Play" panose="020B0604020202020204" charset="0"/>
                        </a:rPr>
                      </a:br>
                      <a:r>
                        <a:rPr lang="en-US" sz="1200">
                          <a:effectLst/>
                          <a:latin typeface="Play" panose="020B0604020202020204" charset="0"/>
                        </a:rPr>
                        <a:t>- Must support communication with sensors and </a:t>
                      </a:r>
                      <a:br>
                        <a:rPr lang="en-US" sz="1200">
                          <a:effectLst/>
                          <a:latin typeface="Play" panose="020B0604020202020204" charset="0"/>
                        </a:rPr>
                      </a:br>
                      <a:r>
                        <a:rPr lang="en-US" sz="1200">
                          <a:effectLst/>
                          <a:latin typeface="Play" panose="020B0604020202020204" charset="0"/>
                        </a:rPr>
                        <a:t>AI camera.</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55980193"/>
                  </a:ext>
                </a:extLst>
              </a:tr>
              <a:tr h="771414">
                <a:tc vMerge="1">
                  <a:txBody>
                    <a:bodyPr/>
                    <a:lstStyle/>
                    <a:p>
                      <a:endParaRPr lang="en-US"/>
                    </a:p>
                  </a:txBody>
                  <a:tcPr/>
                </a:tc>
                <a:tc>
                  <a:txBody>
                    <a:bodyPr/>
                    <a:lstStyle/>
                    <a:p>
                      <a:pPr algn="ctr" rtl="0" fontAlgn="ctr">
                        <a:buNone/>
                      </a:pPr>
                      <a:r>
                        <a:rPr lang="en-US" sz="1200">
                          <a:effectLst/>
                          <a:latin typeface="Play" panose="020B0604020202020204" charset="0"/>
                        </a:rPr>
                        <a:t>IR Analog Distance Sensor </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Voltage: 5V</a:t>
                      </a:r>
                      <a:br>
                        <a:rPr lang="en-US" sz="1200">
                          <a:effectLst/>
                          <a:latin typeface="Play" panose="020B0604020202020204" charset="0"/>
                        </a:rPr>
                      </a:br>
                      <a:r>
                        <a:rPr lang="en-US" sz="1200">
                          <a:effectLst/>
                          <a:latin typeface="Play" panose="020B0604020202020204" charset="0"/>
                        </a:rPr>
                        <a:t>- Current Draw: ~30 mA</a:t>
                      </a:r>
                      <a:br>
                        <a:rPr lang="en-US" sz="1200">
                          <a:effectLst/>
                          <a:latin typeface="Play" panose="020B0604020202020204" charset="0"/>
                        </a:rPr>
                      </a:br>
                      <a:r>
                        <a:rPr lang="en-US" sz="1200">
                          <a:effectLst/>
                          <a:latin typeface="Play" panose="020B0604020202020204" charset="0"/>
                        </a:rPr>
                        <a:t>- Range: up to 31 cm</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Used for edge detection and alignment with </a:t>
                      </a:r>
                      <a:br>
                        <a:rPr lang="en-US" sz="1200">
                          <a:effectLst/>
                          <a:latin typeface="Play" panose="020B0604020202020204" charset="0"/>
                        </a:rPr>
                      </a:br>
                      <a:r>
                        <a:rPr lang="en-US" sz="1200">
                          <a:effectLst/>
                          <a:latin typeface="Play" panose="020B0604020202020204" charset="0"/>
                        </a:rPr>
                        <a:t>solar panel.</a:t>
                      </a:r>
                      <a:br>
                        <a:rPr lang="en-US" sz="1200">
                          <a:effectLst/>
                          <a:latin typeface="Play" panose="020B0604020202020204" charset="0"/>
                        </a:rPr>
                      </a:br>
                      <a:r>
                        <a:rPr lang="en-US" sz="1200">
                          <a:effectLst/>
                          <a:latin typeface="Play" panose="020B0604020202020204" charset="0"/>
                        </a:rPr>
                        <a:t>- Enables basic obstacle avoidance and correction.</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51550933"/>
                  </a:ext>
                </a:extLst>
              </a:tr>
              <a:tr h="866737">
                <a:tc vMerge="1">
                  <a:txBody>
                    <a:bodyPr/>
                    <a:lstStyle/>
                    <a:p>
                      <a:endParaRPr lang="en-US"/>
                    </a:p>
                  </a:txBody>
                  <a:tcPr/>
                </a:tc>
                <a:tc>
                  <a:txBody>
                    <a:bodyPr/>
                    <a:lstStyle/>
                    <a:p>
                      <a:pPr algn="ctr" rtl="0" fontAlgn="ctr">
                        <a:buNone/>
                      </a:pPr>
                      <a:r>
                        <a:rPr lang="en-US" sz="1200">
                          <a:effectLst/>
                          <a:latin typeface="Play" panose="020B0604020202020204" charset="0"/>
                        </a:rPr>
                        <a:t>AI camera</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Supports onboard object tracking via AI</a:t>
                      </a:r>
                      <a:br>
                        <a:rPr lang="en-US" sz="1200">
                          <a:effectLst/>
                          <a:latin typeface="Play" panose="020B0604020202020204" charset="0"/>
                        </a:rPr>
                      </a:br>
                      <a:r>
                        <a:rPr lang="en-US" sz="1200">
                          <a:effectLst/>
                          <a:latin typeface="Play" panose="020B0604020202020204" charset="0"/>
                        </a:rPr>
                        <a:t>- Compatible UART/I²C</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1200">
                          <a:effectLst/>
                          <a:latin typeface="Play" panose="020B0604020202020204" charset="0"/>
                        </a:rPr>
                        <a:t>- Captures and analyzes solar panel position for </a:t>
                      </a:r>
                      <a:br>
                        <a:rPr lang="en-US" sz="1200">
                          <a:effectLst/>
                          <a:latin typeface="Play" panose="020B0604020202020204" charset="0"/>
                        </a:rPr>
                      </a:br>
                      <a:r>
                        <a:rPr lang="en-US" sz="1200">
                          <a:effectLst/>
                          <a:latin typeface="Play" panose="020B0604020202020204" charset="0"/>
                        </a:rPr>
                        <a:t>autonomous alignment.</a:t>
                      </a:r>
                      <a:br>
                        <a:rPr lang="en-US" sz="1200">
                          <a:effectLst/>
                          <a:latin typeface="Play" panose="020B0604020202020204" charset="0"/>
                        </a:rPr>
                      </a:br>
                      <a:r>
                        <a:rPr lang="en-US" sz="1200">
                          <a:effectLst/>
                          <a:latin typeface="Play" panose="020B0604020202020204" charset="0"/>
                        </a:rPr>
                        <a:t>- Enables visual feedback loop for positioning </a:t>
                      </a:r>
                      <a:br>
                        <a:rPr lang="en-US" sz="1200">
                          <a:effectLst/>
                          <a:latin typeface="Play" panose="020B0604020202020204" charset="0"/>
                        </a:rPr>
                      </a:br>
                      <a:r>
                        <a:rPr lang="en-US" sz="1200">
                          <a:effectLst/>
                          <a:latin typeface="Play" panose="020B0604020202020204" charset="0"/>
                        </a:rPr>
                        <a:t>system.</a:t>
                      </a:r>
                    </a:p>
                  </a:txBody>
                  <a:tcPr marL="6620" marR="6620" marT="4413" marB="4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21869271"/>
                  </a:ext>
                </a:extLst>
              </a:tr>
            </a:tbl>
          </a:graphicData>
        </a:graphic>
      </p:graphicFrame>
    </p:spTree>
    <p:extLst>
      <p:ext uri="{BB962C8B-B14F-4D97-AF65-F5344CB8AC3E}">
        <p14:creationId xmlns:p14="http://schemas.microsoft.com/office/powerpoint/2010/main" val="999392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D35B8A-1E6E-8789-9382-8A77753DDA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720FC-759E-9872-6933-C898AF66FAFD}"/>
              </a:ext>
            </a:extLst>
          </p:cNvPr>
          <p:cNvSpPr>
            <a:spLocks noGrp="1"/>
          </p:cNvSpPr>
          <p:nvPr>
            <p:ph type="sldNum" sz="quarter" idx="12"/>
          </p:nvPr>
        </p:nvSpPr>
        <p:spPr/>
        <p:txBody>
          <a:bodyPr/>
          <a:lstStyle/>
          <a:p>
            <a:fld id="{BF02CE0C-93E6-4EA4-B77F-79739F379A28}" type="slidenum">
              <a:rPr lang="en-US" smtClean="0"/>
              <a:t>12</a:t>
            </a:fld>
            <a:endParaRPr lang="en-US"/>
          </a:p>
        </p:txBody>
      </p:sp>
      <p:graphicFrame>
        <p:nvGraphicFramePr>
          <p:cNvPr id="4" name="Table 3">
            <a:extLst>
              <a:ext uri="{FF2B5EF4-FFF2-40B4-BE49-F238E27FC236}">
                <a16:creationId xmlns:a16="http://schemas.microsoft.com/office/drawing/2014/main" id="{09240741-E2BC-DD02-0815-18AC8A55EFB1}"/>
              </a:ext>
            </a:extLst>
          </p:cNvPr>
          <p:cNvGraphicFramePr>
            <a:graphicFrameLocks noGrp="1"/>
          </p:cNvGraphicFramePr>
          <p:nvPr>
            <p:extLst>
              <p:ext uri="{D42A27DB-BD31-4B8C-83A1-F6EECF244321}">
                <p14:modId xmlns:p14="http://schemas.microsoft.com/office/powerpoint/2010/main" val="1412967029"/>
              </p:ext>
            </p:extLst>
          </p:nvPr>
        </p:nvGraphicFramePr>
        <p:xfrm>
          <a:off x="490537" y="972789"/>
          <a:ext cx="11210926" cy="4835179"/>
        </p:xfrm>
        <a:graphic>
          <a:graphicData uri="http://schemas.openxmlformats.org/drawingml/2006/table">
            <a:tbl>
              <a:tblPr/>
              <a:tblGrid>
                <a:gridCol w="1824105">
                  <a:extLst>
                    <a:ext uri="{9D8B030D-6E8A-4147-A177-3AD203B41FA5}">
                      <a16:colId xmlns:a16="http://schemas.microsoft.com/office/drawing/2014/main" val="848005728"/>
                    </a:ext>
                  </a:extLst>
                </a:gridCol>
                <a:gridCol w="1917309">
                  <a:extLst>
                    <a:ext uri="{9D8B030D-6E8A-4147-A177-3AD203B41FA5}">
                      <a16:colId xmlns:a16="http://schemas.microsoft.com/office/drawing/2014/main" val="2813748771"/>
                    </a:ext>
                  </a:extLst>
                </a:gridCol>
                <a:gridCol w="3355288">
                  <a:extLst>
                    <a:ext uri="{9D8B030D-6E8A-4147-A177-3AD203B41FA5}">
                      <a16:colId xmlns:a16="http://schemas.microsoft.com/office/drawing/2014/main" val="4235335275"/>
                    </a:ext>
                  </a:extLst>
                </a:gridCol>
                <a:gridCol w="4114224">
                  <a:extLst>
                    <a:ext uri="{9D8B030D-6E8A-4147-A177-3AD203B41FA5}">
                      <a16:colId xmlns:a16="http://schemas.microsoft.com/office/drawing/2014/main" val="4091841174"/>
                    </a:ext>
                  </a:extLst>
                </a:gridCol>
              </a:tblGrid>
              <a:tr h="592060">
                <a:tc gridSpan="4">
                  <a:txBody>
                    <a:bodyPr/>
                    <a:lstStyle/>
                    <a:p>
                      <a:pPr algn="ctr" rtl="0" fontAlgn="ctr">
                        <a:buNone/>
                      </a:pPr>
                      <a:r>
                        <a:rPr lang="en-US" sz="2400" b="1">
                          <a:effectLst/>
                          <a:latin typeface="Play" panose="020B0604020202020204" charset="0"/>
                        </a:rPr>
                        <a:t>Power Module Engineering Specifications</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1892783"/>
                  </a:ext>
                </a:extLst>
              </a:tr>
              <a:tr h="512363">
                <a:tc>
                  <a:txBody>
                    <a:bodyPr/>
                    <a:lstStyle/>
                    <a:p>
                      <a:pPr algn="ctr" rtl="0" fontAlgn="ctr">
                        <a:buNone/>
                      </a:pPr>
                      <a:r>
                        <a:rPr lang="en-US" sz="2000" b="1">
                          <a:effectLst/>
                          <a:latin typeface="Play" panose="020B0604020202020204" charset="0"/>
                        </a:rPr>
                        <a:t>Module</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2000" b="1">
                          <a:effectLst/>
                          <a:latin typeface="Play" panose="020B0604020202020204" charset="0"/>
                        </a:rPr>
                        <a:t>Component</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2000" b="1">
                          <a:effectLst/>
                          <a:latin typeface="Play" panose="020B0604020202020204" charset="0"/>
                        </a:rPr>
                        <a:t>Engineering Specifications</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ctr">
                        <a:buNone/>
                      </a:pPr>
                      <a:r>
                        <a:rPr lang="en-US" sz="2000" b="1">
                          <a:effectLst/>
                          <a:latin typeface="Play" panose="020B0604020202020204" charset="0"/>
                        </a:rPr>
                        <a:t>Justification</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3383706201"/>
                  </a:ext>
                </a:extLst>
              </a:tr>
              <a:tr h="1220999">
                <a:tc rowSpan="3">
                  <a:txBody>
                    <a:bodyPr/>
                    <a:lstStyle/>
                    <a:p>
                      <a:pPr algn="ctr" rtl="0" fontAlgn="ctr">
                        <a:buNone/>
                      </a:pPr>
                      <a:r>
                        <a:rPr lang="en-US" sz="2000" b="1">
                          <a:effectLst/>
                          <a:latin typeface="Play" panose="020B0604020202020204" charset="0"/>
                        </a:rPr>
                        <a:t>Power Module</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2000">
                          <a:effectLst/>
                          <a:latin typeface="Play" panose="020B0604020202020204" charset="0"/>
                        </a:rPr>
                        <a:t>Drive System Battery</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2000">
                          <a:effectLst/>
                          <a:latin typeface="Play" panose="020B0604020202020204" charset="0"/>
                        </a:rPr>
                        <a:t>12V 30Ah</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2000">
                          <a:effectLst/>
                          <a:latin typeface="Play" panose="020B0604020202020204" charset="0"/>
                        </a:rPr>
                        <a:t>- Provides sufficient current and capacity to operate the full drive system for at least 1 hour.</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71579422"/>
                  </a:ext>
                </a:extLst>
              </a:tr>
              <a:tr h="1236155">
                <a:tc vMerge="1">
                  <a:txBody>
                    <a:bodyPr/>
                    <a:lstStyle/>
                    <a:p>
                      <a:endParaRPr lang="en-US"/>
                    </a:p>
                  </a:txBody>
                  <a:tcPr/>
                </a:tc>
                <a:tc>
                  <a:txBody>
                    <a:bodyPr/>
                    <a:lstStyle/>
                    <a:p>
                      <a:pPr algn="ctr" rtl="0" fontAlgn="ctr">
                        <a:buNone/>
                      </a:pPr>
                      <a:r>
                        <a:rPr lang="en-US" sz="2000">
                          <a:effectLst/>
                          <a:latin typeface="Play" panose="020B0604020202020204" charset="0"/>
                        </a:rPr>
                        <a:t>Voltage regulator </a:t>
                      </a:r>
                      <a:br>
                        <a:rPr lang="en-US" sz="2000">
                          <a:effectLst/>
                          <a:latin typeface="Play" panose="020B0604020202020204" charset="0"/>
                        </a:rPr>
                      </a:br>
                      <a:r>
                        <a:rPr lang="en-US" sz="2000">
                          <a:effectLst/>
                          <a:latin typeface="Play" panose="020B0604020202020204" charset="0"/>
                        </a:rPr>
                        <a:t>(Step Down)</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2000">
                          <a:effectLst/>
                          <a:latin typeface="Play" panose="020B0604020202020204" charset="0"/>
                        </a:rPr>
                        <a:t>12V to 7V regulator</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2000">
                          <a:effectLst/>
                          <a:latin typeface="Play" panose="020B0604020202020204" charset="0"/>
                        </a:rPr>
                        <a:t>- Powers subsystems requiring 6V.</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65268581"/>
                  </a:ext>
                </a:extLst>
              </a:tr>
              <a:tr h="1273602">
                <a:tc vMerge="1">
                  <a:txBody>
                    <a:bodyPr/>
                    <a:lstStyle/>
                    <a:p>
                      <a:endParaRPr lang="en-US"/>
                    </a:p>
                  </a:txBody>
                  <a:tcPr/>
                </a:tc>
                <a:tc>
                  <a:txBody>
                    <a:bodyPr/>
                    <a:lstStyle/>
                    <a:p>
                      <a:pPr algn="ctr" rtl="0" fontAlgn="ctr">
                        <a:buNone/>
                      </a:pPr>
                      <a:r>
                        <a:rPr lang="en-US" sz="2000">
                          <a:effectLst/>
                          <a:latin typeface="Play" panose="020B0604020202020204" charset="0"/>
                        </a:rPr>
                        <a:t>Voltage regulator </a:t>
                      </a:r>
                      <a:br>
                        <a:rPr lang="en-US" sz="2000">
                          <a:effectLst/>
                          <a:latin typeface="Play" panose="020B0604020202020204" charset="0"/>
                        </a:rPr>
                      </a:br>
                      <a:r>
                        <a:rPr lang="en-US" sz="2000">
                          <a:effectLst/>
                          <a:latin typeface="Play" panose="020B0604020202020204" charset="0"/>
                        </a:rPr>
                        <a:t>(Step Down)</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2000">
                          <a:effectLst/>
                          <a:latin typeface="Play" panose="020B0604020202020204" charset="0"/>
                        </a:rPr>
                        <a:t>12v to 5V regulator</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ctr">
                        <a:buNone/>
                      </a:pPr>
                      <a:r>
                        <a:rPr lang="en-US" sz="2000">
                          <a:effectLst/>
                          <a:latin typeface="Play" panose="020B0604020202020204" charset="0"/>
                        </a:rPr>
                        <a:t>- Powers 5V logic devices like sensors, camera modules, and microcontroller.</a:t>
                      </a:r>
                    </a:p>
                  </a:txBody>
                  <a:tcPr marL="15526" marR="15526" marT="10350" marB="10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75727964"/>
                  </a:ext>
                </a:extLst>
              </a:tr>
            </a:tbl>
          </a:graphicData>
        </a:graphic>
      </p:graphicFrame>
    </p:spTree>
    <p:extLst>
      <p:ext uri="{BB962C8B-B14F-4D97-AF65-F5344CB8AC3E}">
        <p14:creationId xmlns:p14="http://schemas.microsoft.com/office/powerpoint/2010/main" val="591041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980C7F-3CC9-FE22-84F0-E5E0DDEDA4B5}"/>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2A5C8A8F-6FD1-850D-50B2-540CED744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A90EA8C-5FAD-B211-2280-E7ED15C63F8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0000500000000000000" pitchFamily="2" charset="0"/>
              </a:rPr>
              <a:t>Project Hardware</a:t>
            </a:r>
            <a:endParaRPr lang="en-US" sz="3200" kern="1200">
              <a:solidFill>
                <a:schemeClr val="bg1"/>
              </a:solidFill>
              <a:latin typeface="Play" panose="00000500000000000000" pitchFamily="2" charset="0"/>
            </a:endParaRPr>
          </a:p>
        </p:txBody>
      </p:sp>
      <p:sp>
        <p:nvSpPr>
          <p:cNvPr id="2" name="Slide Number Placeholder 1">
            <a:extLst>
              <a:ext uri="{FF2B5EF4-FFF2-40B4-BE49-F238E27FC236}">
                <a16:creationId xmlns:a16="http://schemas.microsoft.com/office/drawing/2014/main" id="{9DB850BF-E76B-7A5C-EAD6-C73F586E35EF}"/>
              </a:ext>
            </a:extLst>
          </p:cNvPr>
          <p:cNvSpPr>
            <a:spLocks noGrp="1"/>
          </p:cNvSpPr>
          <p:nvPr>
            <p:ph type="sldNum" sz="quarter" idx="12"/>
          </p:nvPr>
        </p:nvSpPr>
        <p:spPr/>
        <p:txBody>
          <a:bodyPr/>
          <a:lstStyle/>
          <a:p>
            <a:fld id="{BF02CE0C-93E6-4EA4-B77F-79739F379A28}" type="slidenum">
              <a:rPr lang="en-US" smtClean="0"/>
              <a:t>13</a:t>
            </a:fld>
            <a:endParaRPr lang="en-US"/>
          </a:p>
        </p:txBody>
      </p:sp>
      <p:pic>
        <p:nvPicPr>
          <p:cNvPr id="7" name="Picture 6" descr="12V 30Ah Lithium LiFePO4 Deep Cycle Battery, 3000+ Cycle Rechargeable  Lithium Iron Phosphate Battery for Solar, Fish Finder, Marine, Outdoor  Camping, ...">
            <a:extLst>
              <a:ext uri="{FF2B5EF4-FFF2-40B4-BE49-F238E27FC236}">
                <a16:creationId xmlns:a16="http://schemas.microsoft.com/office/drawing/2014/main" id="{D83BF6E9-2F44-8ED5-74E2-C4158A8DF5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104" y="2907588"/>
            <a:ext cx="3717925" cy="3717925"/>
          </a:xfrm>
          <a:prstGeom prst="rect">
            <a:avLst/>
          </a:prstGeom>
          <a:noFill/>
          <a:ln>
            <a:noFill/>
          </a:ln>
        </p:spPr>
      </p:pic>
      <p:sp>
        <p:nvSpPr>
          <p:cNvPr id="8" name="TextBox 7">
            <a:extLst>
              <a:ext uri="{FF2B5EF4-FFF2-40B4-BE49-F238E27FC236}">
                <a16:creationId xmlns:a16="http://schemas.microsoft.com/office/drawing/2014/main" id="{DCC071B7-D2FC-4F9D-87C9-211BCD46D69C}"/>
              </a:ext>
            </a:extLst>
          </p:cNvPr>
          <p:cNvSpPr txBox="1"/>
          <p:nvPr/>
        </p:nvSpPr>
        <p:spPr>
          <a:xfrm>
            <a:off x="4920382" y="1497106"/>
            <a:ext cx="2483224" cy="523220"/>
          </a:xfrm>
          <a:prstGeom prst="rect">
            <a:avLst/>
          </a:prstGeom>
          <a:noFill/>
        </p:spPr>
        <p:txBody>
          <a:bodyPr wrap="square" rtlCol="0">
            <a:spAutoFit/>
          </a:bodyPr>
          <a:lstStyle/>
          <a:p>
            <a:r>
              <a:rPr lang="en-US" sz="2800" b="1" u="sng">
                <a:latin typeface="Play "/>
              </a:rPr>
              <a:t>Power Module</a:t>
            </a:r>
          </a:p>
        </p:txBody>
      </p:sp>
      <p:pic>
        <p:nvPicPr>
          <p:cNvPr id="10" name="Picture 9">
            <a:extLst>
              <a:ext uri="{FF2B5EF4-FFF2-40B4-BE49-F238E27FC236}">
                <a16:creationId xmlns:a16="http://schemas.microsoft.com/office/drawing/2014/main" id="{3348479A-2EA4-4F9E-B570-2A3E78D8AB85}"/>
              </a:ext>
            </a:extLst>
          </p:cNvPr>
          <p:cNvPicPr>
            <a:picLocks noChangeAspect="1"/>
          </p:cNvPicPr>
          <p:nvPr/>
        </p:nvPicPr>
        <p:blipFill>
          <a:blip r:embed="rId3"/>
          <a:stretch>
            <a:fillRect/>
          </a:stretch>
        </p:blipFill>
        <p:spPr>
          <a:xfrm>
            <a:off x="7403606" y="3269274"/>
            <a:ext cx="3429432" cy="2994551"/>
          </a:xfrm>
          <a:prstGeom prst="rect">
            <a:avLst/>
          </a:prstGeom>
        </p:spPr>
      </p:pic>
      <p:sp>
        <p:nvSpPr>
          <p:cNvPr id="12" name="TextBox 11">
            <a:extLst>
              <a:ext uri="{FF2B5EF4-FFF2-40B4-BE49-F238E27FC236}">
                <a16:creationId xmlns:a16="http://schemas.microsoft.com/office/drawing/2014/main" id="{633BE582-9854-E3A7-FDAD-BD736B05B055}"/>
              </a:ext>
            </a:extLst>
          </p:cNvPr>
          <p:cNvSpPr txBox="1"/>
          <p:nvPr/>
        </p:nvSpPr>
        <p:spPr>
          <a:xfrm>
            <a:off x="1134652" y="2044635"/>
            <a:ext cx="4405618" cy="1200329"/>
          </a:xfrm>
          <a:prstGeom prst="rect">
            <a:avLst/>
          </a:prstGeom>
          <a:noFill/>
        </p:spPr>
        <p:txBody>
          <a:bodyPr wrap="square">
            <a:spAutoFit/>
          </a:bodyPr>
          <a:lstStyle/>
          <a:p>
            <a:r>
              <a:rPr lang="en-US" b="1">
                <a:latin typeface="Play "/>
              </a:rPr>
              <a:t>12V Battery:</a:t>
            </a:r>
            <a:br>
              <a:rPr lang="en-US">
                <a:latin typeface="Play "/>
              </a:rPr>
            </a:br>
            <a:r>
              <a:rPr lang="en-US">
                <a:latin typeface="Play "/>
              </a:rPr>
              <a:t>Primary power source for all onboard systems, providing stable energy for extended field operations.</a:t>
            </a:r>
          </a:p>
        </p:txBody>
      </p:sp>
      <p:sp>
        <p:nvSpPr>
          <p:cNvPr id="14" name="TextBox 13">
            <a:extLst>
              <a:ext uri="{FF2B5EF4-FFF2-40B4-BE49-F238E27FC236}">
                <a16:creationId xmlns:a16="http://schemas.microsoft.com/office/drawing/2014/main" id="{4E5C6B50-6E6B-7869-21B6-9EF339AFE263}"/>
              </a:ext>
            </a:extLst>
          </p:cNvPr>
          <p:cNvSpPr txBox="1"/>
          <p:nvPr/>
        </p:nvSpPr>
        <p:spPr>
          <a:xfrm>
            <a:off x="7084728" y="2068945"/>
            <a:ext cx="4090168" cy="1200329"/>
          </a:xfrm>
          <a:prstGeom prst="rect">
            <a:avLst/>
          </a:prstGeom>
          <a:noFill/>
        </p:spPr>
        <p:txBody>
          <a:bodyPr wrap="square">
            <a:spAutoFit/>
          </a:bodyPr>
          <a:lstStyle/>
          <a:p>
            <a:r>
              <a:rPr lang="en-US" b="1">
                <a:latin typeface="Play" panose="020B0604020202020204" charset="0"/>
              </a:rPr>
              <a:t>Buck Converters:</a:t>
            </a:r>
            <a:br>
              <a:rPr lang="en-US">
                <a:latin typeface="Play" panose="020B0604020202020204" charset="0"/>
              </a:rPr>
            </a:br>
            <a:r>
              <a:rPr lang="en-US">
                <a:latin typeface="Play" panose="020B0604020202020204" charset="0"/>
              </a:rPr>
              <a:t>Step down the 12V input to regulated 7V and 5V outputs for electronics and sensors at 20 Amps peak.</a:t>
            </a:r>
          </a:p>
        </p:txBody>
      </p:sp>
    </p:spTree>
    <p:extLst>
      <p:ext uri="{BB962C8B-B14F-4D97-AF65-F5344CB8AC3E}">
        <p14:creationId xmlns:p14="http://schemas.microsoft.com/office/powerpoint/2010/main" val="284846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6E0EAE-3B50-668F-6B20-887FEC527EA7}"/>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E416C804-FD45-6A9C-B207-85134D3EE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30EF04B-2B8D-04B0-CE04-B13A6E3DD32E}"/>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0000500000000000000" pitchFamily="2" charset="0"/>
              </a:rPr>
              <a:t>Project Hardware</a:t>
            </a:r>
            <a:endParaRPr lang="en-US" sz="3200" kern="1200">
              <a:solidFill>
                <a:schemeClr val="bg1"/>
              </a:solidFill>
              <a:latin typeface="Play" panose="00000500000000000000" pitchFamily="2" charset="0"/>
            </a:endParaRPr>
          </a:p>
        </p:txBody>
      </p:sp>
      <p:sp>
        <p:nvSpPr>
          <p:cNvPr id="2" name="Slide Number Placeholder 1">
            <a:extLst>
              <a:ext uri="{FF2B5EF4-FFF2-40B4-BE49-F238E27FC236}">
                <a16:creationId xmlns:a16="http://schemas.microsoft.com/office/drawing/2014/main" id="{46B4AA39-119B-A83D-9AE9-2B73FE25DDCA}"/>
              </a:ext>
            </a:extLst>
          </p:cNvPr>
          <p:cNvSpPr>
            <a:spLocks noGrp="1"/>
          </p:cNvSpPr>
          <p:nvPr>
            <p:ph type="sldNum" sz="quarter" idx="12"/>
          </p:nvPr>
        </p:nvSpPr>
        <p:spPr/>
        <p:txBody>
          <a:bodyPr/>
          <a:lstStyle/>
          <a:p>
            <a:fld id="{BF02CE0C-93E6-4EA4-B77F-79739F379A28}" type="slidenum">
              <a:rPr lang="en-US" smtClean="0"/>
              <a:t>14</a:t>
            </a:fld>
            <a:endParaRPr lang="en-US"/>
          </a:p>
        </p:txBody>
      </p:sp>
      <p:sp>
        <p:nvSpPr>
          <p:cNvPr id="4" name="TextBox 3">
            <a:extLst>
              <a:ext uri="{FF2B5EF4-FFF2-40B4-BE49-F238E27FC236}">
                <a16:creationId xmlns:a16="http://schemas.microsoft.com/office/drawing/2014/main" id="{E7C998C2-BC75-1937-53E3-DB37A988DA48}"/>
              </a:ext>
            </a:extLst>
          </p:cNvPr>
          <p:cNvSpPr txBox="1"/>
          <p:nvPr/>
        </p:nvSpPr>
        <p:spPr>
          <a:xfrm>
            <a:off x="4845042" y="1497106"/>
            <a:ext cx="2633904" cy="523220"/>
          </a:xfrm>
          <a:prstGeom prst="rect">
            <a:avLst/>
          </a:prstGeom>
          <a:noFill/>
        </p:spPr>
        <p:txBody>
          <a:bodyPr wrap="square" rtlCol="0">
            <a:spAutoFit/>
          </a:bodyPr>
          <a:lstStyle/>
          <a:p>
            <a:r>
              <a:rPr lang="en-US" sz="2800" b="1" u="sng">
                <a:latin typeface="Play "/>
              </a:rPr>
              <a:t>Control Module</a:t>
            </a:r>
          </a:p>
        </p:txBody>
      </p:sp>
      <p:pic>
        <p:nvPicPr>
          <p:cNvPr id="8" name="Picture 7">
            <a:extLst>
              <a:ext uri="{FF2B5EF4-FFF2-40B4-BE49-F238E27FC236}">
                <a16:creationId xmlns:a16="http://schemas.microsoft.com/office/drawing/2014/main" id="{6A13EBDE-4B8E-B84C-FE6E-8BE3FB7CBB13}"/>
              </a:ext>
            </a:extLst>
          </p:cNvPr>
          <p:cNvPicPr>
            <a:picLocks noChangeAspect="1"/>
          </p:cNvPicPr>
          <p:nvPr/>
        </p:nvPicPr>
        <p:blipFill>
          <a:blip r:embed="rId2"/>
          <a:stretch>
            <a:fillRect/>
          </a:stretch>
        </p:blipFill>
        <p:spPr>
          <a:xfrm>
            <a:off x="7063630" y="3204933"/>
            <a:ext cx="3765735" cy="3151417"/>
          </a:xfrm>
          <a:prstGeom prst="rect">
            <a:avLst/>
          </a:prstGeom>
        </p:spPr>
      </p:pic>
      <p:pic>
        <p:nvPicPr>
          <p:cNvPr id="9" name="Picture 8">
            <a:extLst>
              <a:ext uri="{FF2B5EF4-FFF2-40B4-BE49-F238E27FC236}">
                <a16:creationId xmlns:a16="http://schemas.microsoft.com/office/drawing/2014/main" id="{BAB01D53-B5E1-AC05-38FF-A37A2BA85A20}"/>
              </a:ext>
            </a:extLst>
          </p:cNvPr>
          <p:cNvPicPr>
            <a:picLocks noChangeAspect="1"/>
          </p:cNvPicPr>
          <p:nvPr/>
        </p:nvPicPr>
        <p:blipFill>
          <a:blip r:embed="rId3"/>
          <a:stretch>
            <a:fillRect/>
          </a:stretch>
        </p:blipFill>
        <p:spPr>
          <a:xfrm>
            <a:off x="730623" y="2906992"/>
            <a:ext cx="4769224" cy="3576918"/>
          </a:xfrm>
          <a:prstGeom prst="rect">
            <a:avLst/>
          </a:prstGeom>
        </p:spPr>
      </p:pic>
      <p:sp>
        <p:nvSpPr>
          <p:cNvPr id="11" name="TextBox 10">
            <a:extLst>
              <a:ext uri="{FF2B5EF4-FFF2-40B4-BE49-F238E27FC236}">
                <a16:creationId xmlns:a16="http://schemas.microsoft.com/office/drawing/2014/main" id="{7DFEB48D-D01A-7A76-6BF9-3DAEEAA8CDCB}"/>
              </a:ext>
            </a:extLst>
          </p:cNvPr>
          <p:cNvSpPr txBox="1"/>
          <p:nvPr/>
        </p:nvSpPr>
        <p:spPr>
          <a:xfrm>
            <a:off x="867726" y="2228671"/>
            <a:ext cx="4632121" cy="1200329"/>
          </a:xfrm>
          <a:prstGeom prst="rect">
            <a:avLst/>
          </a:prstGeom>
          <a:noFill/>
        </p:spPr>
        <p:txBody>
          <a:bodyPr wrap="square">
            <a:spAutoFit/>
          </a:bodyPr>
          <a:lstStyle/>
          <a:p>
            <a:r>
              <a:rPr lang="en-US" b="1">
                <a:latin typeface="Play" panose="020B0604020202020204" charset="0"/>
              </a:rPr>
              <a:t>Raspberry Pi 3 Model B:</a:t>
            </a:r>
            <a:br>
              <a:rPr lang="en-US">
                <a:latin typeface="Play" panose="020B0604020202020204" charset="0"/>
              </a:rPr>
            </a:br>
            <a:r>
              <a:rPr lang="en-US">
                <a:latin typeface="Play" panose="020B0604020202020204" charset="0"/>
              </a:rPr>
              <a:t>Serves as the main processing unit, handling vision input, autonomous logic, and web-based user control.</a:t>
            </a:r>
          </a:p>
        </p:txBody>
      </p:sp>
      <p:sp>
        <p:nvSpPr>
          <p:cNvPr id="13" name="TextBox 12">
            <a:extLst>
              <a:ext uri="{FF2B5EF4-FFF2-40B4-BE49-F238E27FC236}">
                <a16:creationId xmlns:a16="http://schemas.microsoft.com/office/drawing/2014/main" id="{81D3C21F-D717-9D91-3810-8C5B3D855107}"/>
              </a:ext>
            </a:extLst>
          </p:cNvPr>
          <p:cNvSpPr txBox="1"/>
          <p:nvPr/>
        </p:nvSpPr>
        <p:spPr>
          <a:xfrm>
            <a:off x="6765477" y="2228670"/>
            <a:ext cx="4695900" cy="1200329"/>
          </a:xfrm>
          <a:prstGeom prst="rect">
            <a:avLst/>
          </a:prstGeom>
          <a:noFill/>
        </p:spPr>
        <p:txBody>
          <a:bodyPr wrap="square">
            <a:spAutoFit/>
          </a:bodyPr>
          <a:lstStyle/>
          <a:p>
            <a:r>
              <a:rPr lang="en-US" b="1">
                <a:latin typeface="Play "/>
              </a:rPr>
              <a:t>Pololu VNH5019 Dual Motor Driver Carrier:</a:t>
            </a:r>
            <a:br>
              <a:rPr lang="en-US">
                <a:latin typeface="Play "/>
              </a:rPr>
            </a:br>
            <a:r>
              <a:rPr lang="en-US">
                <a:latin typeface="Play "/>
              </a:rPr>
              <a:t>Delivers high-current motor control for the rover’s skid-steer drive system, ensuring smooth and responsive mobility.</a:t>
            </a:r>
          </a:p>
        </p:txBody>
      </p:sp>
    </p:spTree>
    <p:extLst>
      <p:ext uri="{BB962C8B-B14F-4D97-AF65-F5344CB8AC3E}">
        <p14:creationId xmlns:p14="http://schemas.microsoft.com/office/powerpoint/2010/main" val="351589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C72871-B7F0-45C4-ED9E-28F8218FCF1A}"/>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325B24B0-F1EE-67C5-5233-D09CA039B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A0B0FED-0720-DF72-AC50-5DC9F72518B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0000500000000000000" pitchFamily="2" charset="0"/>
              </a:rPr>
              <a:t>Project Hardware</a:t>
            </a:r>
            <a:endParaRPr lang="en-US" sz="3200" kern="1200">
              <a:solidFill>
                <a:schemeClr val="bg1"/>
              </a:solidFill>
              <a:latin typeface="Play" panose="00000500000000000000" pitchFamily="2" charset="0"/>
            </a:endParaRPr>
          </a:p>
        </p:txBody>
      </p:sp>
      <p:sp>
        <p:nvSpPr>
          <p:cNvPr id="2" name="Slide Number Placeholder 1">
            <a:extLst>
              <a:ext uri="{FF2B5EF4-FFF2-40B4-BE49-F238E27FC236}">
                <a16:creationId xmlns:a16="http://schemas.microsoft.com/office/drawing/2014/main" id="{160F000C-293B-D32B-599D-1D8045AC4BFF}"/>
              </a:ext>
            </a:extLst>
          </p:cNvPr>
          <p:cNvSpPr>
            <a:spLocks noGrp="1"/>
          </p:cNvSpPr>
          <p:nvPr>
            <p:ph type="sldNum" sz="quarter" idx="12"/>
          </p:nvPr>
        </p:nvSpPr>
        <p:spPr/>
        <p:txBody>
          <a:bodyPr/>
          <a:lstStyle/>
          <a:p>
            <a:fld id="{BF02CE0C-93E6-4EA4-B77F-79739F379A28}" type="slidenum">
              <a:rPr lang="en-US" smtClean="0"/>
              <a:t>15</a:t>
            </a:fld>
            <a:endParaRPr lang="en-US"/>
          </a:p>
        </p:txBody>
      </p:sp>
      <p:sp>
        <p:nvSpPr>
          <p:cNvPr id="6" name="TextBox 5">
            <a:extLst>
              <a:ext uri="{FF2B5EF4-FFF2-40B4-BE49-F238E27FC236}">
                <a16:creationId xmlns:a16="http://schemas.microsoft.com/office/drawing/2014/main" id="{FE866423-23E5-1B62-59BA-7D4DD5E54535}"/>
              </a:ext>
            </a:extLst>
          </p:cNvPr>
          <p:cNvSpPr txBox="1"/>
          <p:nvPr/>
        </p:nvSpPr>
        <p:spPr>
          <a:xfrm>
            <a:off x="4845042" y="1497106"/>
            <a:ext cx="2633904" cy="523220"/>
          </a:xfrm>
          <a:prstGeom prst="rect">
            <a:avLst/>
          </a:prstGeom>
          <a:noFill/>
        </p:spPr>
        <p:txBody>
          <a:bodyPr wrap="square" rtlCol="0">
            <a:spAutoFit/>
          </a:bodyPr>
          <a:lstStyle/>
          <a:p>
            <a:r>
              <a:rPr lang="en-US" sz="2800" b="1" u="sng">
                <a:latin typeface="Play "/>
              </a:rPr>
              <a:t>Control Module</a:t>
            </a:r>
          </a:p>
        </p:txBody>
      </p:sp>
      <p:pic>
        <p:nvPicPr>
          <p:cNvPr id="7" name="Picture 6">
            <a:extLst>
              <a:ext uri="{FF2B5EF4-FFF2-40B4-BE49-F238E27FC236}">
                <a16:creationId xmlns:a16="http://schemas.microsoft.com/office/drawing/2014/main" id="{82EB74CA-569E-6B95-007D-FA6433889B58}"/>
              </a:ext>
            </a:extLst>
          </p:cNvPr>
          <p:cNvPicPr>
            <a:picLocks noChangeAspect="1"/>
          </p:cNvPicPr>
          <p:nvPr/>
        </p:nvPicPr>
        <p:blipFill>
          <a:blip r:embed="rId2"/>
          <a:stretch>
            <a:fillRect/>
          </a:stretch>
        </p:blipFill>
        <p:spPr>
          <a:xfrm>
            <a:off x="1658680" y="3258670"/>
            <a:ext cx="3186362" cy="3227294"/>
          </a:xfrm>
          <a:prstGeom prst="rect">
            <a:avLst/>
          </a:prstGeom>
        </p:spPr>
      </p:pic>
      <p:pic>
        <p:nvPicPr>
          <p:cNvPr id="8" name="Picture 7">
            <a:extLst>
              <a:ext uri="{FF2B5EF4-FFF2-40B4-BE49-F238E27FC236}">
                <a16:creationId xmlns:a16="http://schemas.microsoft.com/office/drawing/2014/main" id="{C8DD53C7-AAE6-6D94-728F-EBD33031684D}"/>
              </a:ext>
            </a:extLst>
          </p:cNvPr>
          <p:cNvPicPr>
            <a:picLocks noChangeAspect="1"/>
          </p:cNvPicPr>
          <p:nvPr/>
        </p:nvPicPr>
        <p:blipFill>
          <a:blip r:embed="rId3"/>
          <a:stretch>
            <a:fillRect/>
          </a:stretch>
        </p:blipFill>
        <p:spPr>
          <a:xfrm>
            <a:off x="7567382" y="3351401"/>
            <a:ext cx="3285565" cy="3285565"/>
          </a:xfrm>
          <a:prstGeom prst="rect">
            <a:avLst/>
          </a:prstGeom>
        </p:spPr>
      </p:pic>
      <p:sp>
        <p:nvSpPr>
          <p:cNvPr id="10" name="TextBox 9">
            <a:extLst>
              <a:ext uri="{FF2B5EF4-FFF2-40B4-BE49-F238E27FC236}">
                <a16:creationId xmlns:a16="http://schemas.microsoft.com/office/drawing/2014/main" id="{DC220FC7-6696-F119-E9C3-C24DF5FFE679}"/>
              </a:ext>
            </a:extLst>
          </p:cNvPr>
          <p:cNvSpPr txBox="1"/>
          <p:nvPr/>
        </p:nvSpPr>
        <p:spPr>
          <a:xfrm>
            <a:off x="1034642" y="2174495"/>
            <a:ext cx="5349380" cy="1477328"/>
          </a:xfrm>
          <a:prstGeom prst="rect">
            <a:avLst/>
          </a:prstGeom>
          <a:noFill/>
        </p:spPr>
        <p:txBody>
          <a:bodyPr wrap="square">
            <a:spAutoFit/>
          </a:bodyPr>
          <a:lstStyle/>
          <a:p>
            <a:r>
              <a:rPr lang="en-US" b="1">
                <a:latin typeface="Play "/>
              </a:rPr>
              <a:t>Pololu Mini Maestro 12-Channel USB Servo Controller:</a:t>
            </a:r>
            <a:br>
              <a:rPr lang="en-US">
                <a:latin typeface="Play "/>
              </a:rPr>
            </a:br>
            <a:r>
              <a:rPr lang="en-US">
                <a:latin typeface="Play "/>
              </a:rPr>
              <a:t>Executes preprogrammed servo sequences for tasks like solar panel cleaning via compact and precise subroutine control.</a:t>
            </a:r>
          </a:p>
        </p:txBody>
      </p:sp>
      <p:sp>
        <p:nvSpPr>
          <p:cNvPr id="12" name="TextBox 11">
            <a:extLst>
              <a:ext uri="{FF2B5EF4-FFF2-40B4-BE49-F238E27FC236}">
                <a16:creationId xmlns:a16="http://schemas.microsoft.com/office/drawing/2014/main" id="{9C6555A7-3F72-D673-EE39-F6606CDB1561}"/>
              </a:ext>
            </a:extLst>
          </p:cNvPr>
          <p:cNvSpPr txBox="1"/>
          <p:nvPr/>
        </p:nvSpPr>
        <p:spPr>
          <a:xfrm>
            <a:off x="6567108" y="2174495"/>
            <a:ext cx="5286112" cy="1477328"/>
          </a:xfrm>
          <a:prstGeom prst="rect">
            <a:avLst/>
          </a:prstGeom>
          <a:noFill/>
        </p:spPr>
        <p:txBody>
          <a:bodyPr wrap="square">
            <a:spAutoFit/>
          </a:bodyPr>
          <a:lstStyle/>
          <a:p>
            <a:r>
              <a:rPr lang="en-US" b="1">
                <a:latin typeface="Play "/>
              </a:rPr>
              <a:t>Adafruit ADS1115 16-Bit ADC (Analog-to-Digital Converter):</a:t>
            </a:r>
            <a:br>
              <a:rPr lang="en-US">
                <a:latin typeface="Play "/>
              </a:rPr>
            </a:br>
            <a:r>
              <a:rPr lang="en-US">
                <a:latin typeface="Play "/>
              </a:rPr>
              <a:t>Converts analog IR sensor readings into precise digital values for real-time obstacle detection and alignment.</a:t>
            </a:r>
          </a:p>
        </p:txBody>
      </p:sp>
    </p:spTree>
    <p:extLst>
      <p:ext uri="{BB962C8B-B14F-4D97-AF65-F5344CB8AC3E}">
        <p14:creationId xmlns:p14="http://schemas.microsoft.com/office/powerpoint/2010/main" val="60656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03515D-7B99-CC6F-A29B-5D7C6F61CCF2}"/>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487CEBA4-3C45-8C95-F26D-349C0C9E2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720BE48-B34E-63FC-1B77-19550A2DE13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0000500000000000000" pitchFamily="2" charset="0"/>
              </a:rPr>
              <a:t>Project Hardware</a:t>
            </a:r>
            <a:endParaRPr lang="en-US" sz="3200" kern="1200">
              <a:solidFill>
                <a:schemeClr val="bg1"/>
              </a:solidFill>
              <a:latin typeface="Play" panose="00000500000000000000" pitchFamily="2" charset="0"/>
            </a:endParaRPr>
          </a:p>
        </p:txBody>
      </p:sp>
      <p:sp>
        <p:nvSpPr>
          <p:cNvPr id="2" name="Slide Number Placeholder 1">
            <a:extLst>
              <a:ext uri="{FF2B5EF4-FFF2-40B4-BE49-F238E27FC236}">
                <a16:creationId xmlns:a16="http://schemas.microsoft.com/office/drawing/2014/main" id="{2213475D-B99B-B437-4620-47C566A8E809}"/>
              </a:ext>
            </a:extLst>
          </p:cNvPr>
          <p:cNvSpPr>
            <a:spLocks noGrp="1"/>
          </p:cNvSpPr>
          <p:nvPr>
            <p:ph type="sldNum" sz="quarter" idx="12"/>
          </p:nvPr>
        </p:nvSpPr>
        <p:spPr/>
        <p:txBody>
          <a:bodyPr/>
          <a:lstStyle/>
          <a:p>
            <a:fld id="{BF02CE0C-93E6-4EA4-B77F-79739F379A28}" type="slidenum">
              <a:rPr lang="en-US" smtClean="0"/>
              <a:t>16</a:t>
            </a:fld>
            <a:endParaRPr lang="en-US"/>
          </a:p>
        </p:txBody>
      </p:sp>
      <p:sp>
        <p:nvSpPr>
          <p:cNvPr id="4" name="TextBox 3">
            <a:extLst>
              <a:ext uri="{FF2B5EF4-FFF2-40B4-BE49-F238E27FC236}">
                <a16:creationId xmlns:a16="http://schemas.microsoft.com/office/drawing/2014/main" id="{530135B9-7CEF-1493-5925-88A7EC3CE71C}"/>
              </a:ext>
            </a:extLst>
          </p:cNvPr>
          <p:cNvSpPr txBox="1"/>
          <p:nvPr/>
        </p:nvSpPr>
        <p:spPr>
          <a:xfrm>
            <a:off x="4845042" y="1497106"/>
            <a:ext cx="2633904" cy="523220"/>
          </a:xfrm>
          <a:prstGeom prst="rect">
            <a:avLst/>
          </a:prstGeom>
          <a:noFill/>
        </p:spPr>
        <p:txBody>
          <a:bodyPr wrap="square" rtlCol="0">
            <a:spAutoFit/>
          </a:bodyPr>
          <a:lstStyle/>
          <a:p>
            <a:r>
              <a:rPr lang="en-US" sz="2800" b="1" u="sng">
                <a:latin typeface="Play "/>
              </a:rPr>
              <a:t>Vision Module</a:t>
            </a:r>
          </a:p>
        </p:txBody>
      </p:sp>
      <p:pic>
        <p:nvPicPr>
          <p:cNvPr id="5" name="Picture 4" descr="GP2Y0A21YK0F GP2Y0A21 GP2Y0A02YK0F 2-15/4-30/4-50/10-80/20-150CM Infrared  Proximity Distance Sensor (GP2Y0A21YK0F 10~80cm)">
            <a:extLst>
              <a:ext uri="{FF2B5EF4-FFF2-40B4-BE49-F238E27FC236}">
                <a16:creationId xmlns:a16="http://schemas.microsoft.com/office/drawing/2014/main" id="{77C9AB81-397B-2592-9B86-1290F5E6C0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32" b="17853"/>
          <a:stretch>
            <a:fillRect/>
          </a:stretch>
        </p:blipFill>
        <p:spPr bwMode="auto">
          <a:xfrm flipH="1">
            <a:off x="1286454" y="3429000"/>
            <a:ext cx="3847465" cy="2578100"/>
          </a:xfrm>
          <a:prstGeom prst="rect">
            <a:avLst/>
          </a:prstGeom>
          <a:noFill/>
          <a:ln>
            <a:noFill/>
          </a:ln>
          <a:extLst>
            <a:ext uri="{53640926-AAD7-44D8-BBD7-CCE9431645EC}">
              <a14:shadowObscured xmlns:a14="http://schemas.microsoft.com/office/drawing/2010/main"/>
            </a:ext>
          </a:extLst>
        </p:spPr>
      </p:pic>
      <p:pic>
        <p:nvPicPr>
          <p:cNvPr id="1026" name="Picture 2" descr="Gravity: Huskylens - An Easy-to-use AI Camera | Vision Sensor">
            <a:extLst>
              <a:ext uri="{FF2B5EF4-FFF2-40B4-BE49-F238E27FC236}">
                <a16:creationId xmlns:a16="http://schemas.microsoft.com/office/drawing/2014/main" id="{383C1D8C-0594-9910-0F0B-DAD6CDE92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535" y="3327122"/>
            <a:ext cx="4531659" cy="30211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B589B1-E795-0526-1379-ACE09CD8B7B3}"/>
              </a:ext>
            </a:extLst>
          </p:cNvPr>
          <p:cNvSpPr txBox="1"/>
          <p:nvPr/>
        </p:nvSpPr>
        <p:spPr>
          <a:xfrm>
            <a:off x="703277" y="2020326"/>
            <a:ext cx="5320018" cy="1200329"/>
          </a:xfrm>
          <a:prstGeom prst="rect">
            <a:avLst/>
          </a:prstGeom>
          <a:noFill/>
        </p:spPr>
        <p:txBody>
          <a:bodyPr wrap="square">
            <a:spAutoFit/>
          </a:bodyPr>
          <a:lstStyle/>
          <a:p>
            <a:r>
              <a:rPr lang="en-US" b="1">
                <a:latin typeface="Play" panose="020B0604020202020204" charset="0"/>
              </a:rPr>
              <a:t>Sharp GP2Y0A21YK0F Infrared Sensors:</a:t>
            </a:r>
            <a:br>
              <a:rPr lang="en-US">
                <a:latin typeface="Play" panose="020B0604020202020204" charset="0"/>
              </a:rPr>
            </a:br>
            <a:r>
              <a:rPr lang="en-US">
                <a:latin typeface="Play" panose="020B0604020202020204" charset="0"/>
              </a:rPr>
              <a:t>Used for short-range obstacle detection and precise alignment during cleaning operations by measuring distance to nearby objects.</a:t>
            </a:r>
          </a:p>
        </p:txBody>
      </p:sp>
      <p:sp>
        <p:nvSpPr>
          <p:cNvPr id="9" name="TextBox 8">
            <a:extLst>
              <a:ext uri="{FF2B5EF4-FFF2-40B4-BE49-F238E27FC236}">
                <a16:creationId xmlns:a16="http://schemas.microsoft.com/office/drawing/2014/main" id="{303C4296-CCB6-379E-C1E9-B424163C8EF4}"/>
              </a:ext>
            </a:extLst>
          </p:cNvPr>
          <p:cNvSpPr txBox="1"/>
          <p:nvPr/>
        </p:nvSpPr>
        <p:spPr>
          <a:xfrm>
            <a:off x="6856376" y="2020325"/>
            <a:ext cx="5412524" cy="1200329"/>
          </a:xfrm>
          <a:prstGeom prst="rect">
            <a:avLst/>
          </a:prstGeom>
          <a:noFill/>
        </p:spPr>
        <p:txBody>
          <a:bodyPr wrap="square">
            <a:spAutoFit/>
          </a:bodyPr>
          <a:lstStyle/>
          <a:p>
            <a:r>
              <a:rPr lang="en-US" b="1" err="1">
                <a:latin typeface="Play "/>
              </a:rPr>
              <a:t>HuskyLens</a:t>
            </a:r>
            <a:r>
              <a:rPr lang="en-US" b="1">
                <a:latin typeface="Play "/>
              </a:rPr>
              <a:t> AI Vision Camera:</a:t>
            </a:r>
            <a:br>
              <a:rPr lang="en-US">
                <a:latin typeface="Play "/>
              </a:rPr>
            </a:br>
            <a:r>
              <a:rPr lang="en-US">
                <a:latin typeface="Play "/>
              </a:rPr>
              <a:t>Provides </a:t>
            </a:r>
            <a:r>
              <a:rPr lang="en-US" err="1">
                <a:latin typeface="Play "/>
              </a:rPr>
              <a:t>AprilTag</a:t>
            </a:r>
            <a:r>
              <a:rPr lang="en-US">
                <a:latin typeface="Play "/>
              </a:rPr>
              <a:t> recognition and object tracking, enabling the rover to locate and align with solar panels autonomously.</a:t>
            </a:r>
          </a:p>
        </p:txBody>
      </p:sp>
    </p:spTree>
    <p:extLst>
      <p:ext uri="{BB962C8B-B14F-4D97-AF65-F5344CB8AC3E}">
        <p14:creationId xmlns:p14="http://schemas.microsoft.com/office/powerpoint/2010/main" val="3929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A88BF1-D4C6-D9F3-C72D-F39ABFD0B0AF}"/>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7E93D9E8-4B35-1346-A3CE-F5B97B6CE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2E32CAE-0A9D-ABD8-B12B-7160D926F552}"/>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0000500000000000000" pitchFamily="2" charset="0"/>
              </a:rPr>
              <a:t>Project Hardware</a:t>
            </a:r>
            <a:endParaRPr lang="en-US" sz="3200" kern="1200">
              <a:solidFill>
                <a:schemeClr val="bg1"/>
              </a:solidFill>
              <a:latin typeface="Play" panose="00000500000000000000" pitchFamily="2" charset="0"/>
            </a:endParaRPr>
          </a:p>
        </p:txBody>
      </p:sp>
      <p:sp>
        <p:nvSpPr>
          <p:cNvPr id="2" name="Slide Number Placeholder 1">
            <a:extLst>
              <a:ext uri="{FF2B5EF4-FFF2-40B4-BE49-F238E27FC236}">
                <a16:creationId xmlns:a16="http://schemas.microsoft.com/office/drawing/2014/main" id="{220A5B38-2B3C-1034-F72E-B2914348262A}"/>
              </a:ext>
            </a:extLst>
          </p:cNvPr>
          <p:cNvSpPr>
            <a:spLocks noGrp="1"/>
          </p:cNvSpPr>
          <p:nvPr>
            <p:ph type="sldNum" sz="quarter" idx="12"/>
          </p:nvPr>
        </p:nvSpPr>
        <p:spPr/>
        <p:txBody>
          <a:bodyPr/>
          <a:lstStyle/>
          <a:p>
            <a:fld id="{BF02CE0C-93E6-4EA4-B77F-79739F379A28}" type="slidenum">
              <a:rPr lang="en-US" smtClean="0"/>
              <a:t>17</a:t>
            </a:fld>
            <a:endParaRPr lang="en-US"/>
          </a:p>
        </p:txBody>
      </p:sp>
      <p:sp>
        <p:nvSpPr>
          <p:cNvPr id="4" name="TextBox 3">
            <a:extLst>
              <a:ext uri="{FF2B5EF4-FFF2-40B4-BE49-F238E27FC236}">
                <a16:creationId xmlns:a16="http://schemas.microsoft.com/office/drawing/2014/main" id="{9B3C17D7-FB67-C36F-83E4-2535D826681C}"/>
              </a:ext>
            </a:extLst>
          </p:cNvPr>
          <p:cNvSpPr txBox="1"/>
          <p:nvPr/>
        </p:nvSpPr>
        <p:spPr>
          <a:xfrm>
            <a:off x="3901361" y="1509690"/>
            <a:ext cx="4521266" cy="523220"/>
          </a:xfrm>
          <a:prstGeom prst="rect">
            <a:avLst/>
          </a:prstGeom>
          <a:noFill/>
        </p:spPr>
        <p:txBody>
          <a:bodyPr wrap="square" rtlCol="0">
            <a:spAutoFit/>
          </a:bodyPr>
          <a:lstStyle/>
          <a:p>
            <a:r>
              <a:rPr lang="en-US" sz="2800" b="1" u="sng">
                <a:latin typeface="Play "/>
              </a:rPr>
              <a:t>Electromechanical Module</a:t>
            </a:r>
          </a:p>
        </p:txBody>
      </p:sp>
      <p:pic>
        <p:nvPicPr>
          <p:cNvPr id="5" name="Picture 4">
            <a:extLst>
              <a:ext uri="{FF2B5EF4-FFF2-40B4-BE49-F238E27FC236}">
                <a16:creationId xmlns:a16="http://schemas.microsoft.com/office/drawing/2014/main" id="{54029ED0-4E33-F6AB-62AC-6BB5EAD22080}"/>
              </a:ext>
            </a:extLst>
          </p:cNvPr>
          <p:cNvPicPr>
            <a:picLocks noChangeAspect="1"/>
          </p:cNvPicPr>
          <p:nvPr/>
        </p:nvPicPr>
        <p:blipFill>
          <a:blip r:embed="rId2"/>
          <a:stretch>
            <a:fillRect/>
          </a:stretch>
        </p:blipFill>
        <p:spPr>
          <a:xfrm>
            <a:off x="1977801" y="3730194"/>
            <a:ext cx="2058029" cy="2058029"/>
          </a:xfrm>
          <a:prstGeom prst="rect">
            <a:avLst/>
          </a:prstGeom>
        </p:spPr>
      </p:pic>
      <p:pic>
        <p:nvPicPr>
          <p:cNvPr id="6" name="Picture 5">
            <a:extLst>
              <a:ext uri="{FF2B5EF4-FFF2-40B4-BE49-F238E27FC236}">
                <a16:creationId xmlns:a16="http://schemas.microsoft.com/office/drawing/2014/main" id="{F42E73D3-0461-3BBA-CEB9-55E9A41717F6}"/>
              </a:ext>
            </a:extLst>
          </p:cNvPr>
          <p:cNvPicPr>
            <a:picLocks noChangeAspect="1"/>
          </p:cNvPicPr>
          <p:nvPr/>
        </p:nvPicPr>
        <p:blipFill>
          <a:blip r:embed="rId3"/>
          <a:stretch>
            <a:fillRect/>
          </a:stretch>
        </p:blipFill>
        <p:spPr>
          <a:xfrm>
            <a:off x="8208110" y="3938046"/>
            <a:ext cx="1774090" cy="1774090"/>
          </a:xfrm>
          <a:prstGeom prst="rect">
            <a:avLst/>
          </a:prstGeom>
        </p:spPr>
      </p:pic>
      <p:sp>
        <p:nvSpPr>
          <p:cNvPr id="8" name="TextBox 7">
            <a:extLst>
              <a:ext uri="{FF2B5EF4-FFF2-40B4-BE49-F238E27FC236}">
                <a16:creationId xmlns:a16="http://schemas.microsoft.com/office/drawing/2014/main" id="{5D5699FD-7243-3935-C5E5-184A40B75A0C}"/>
              </a:ext>
            </a:extLst>
          </p:cNvPr>
          <p:cNvSpPr txBox="1"/>
          <p:nvPr/>
        </p:nvSpPr>
        <p:spPr>
          <a:xfrm>
            <a:off x="1210811" y="2281387"/>
            <a:ext cx="4611149" cy="1200329"/>
          </a:xfrm>
          <a:prstGeom prst="rect">
            <a:avLst/>
          </a:prstGeom>
          <a:noFill/>
        </p:spPr>
        <p:txBody>
          <a:bodyPr wrap="square">
            <a:spAutoFit/>
          </a:bodyPr>
          <a:lstStyle/>
          <a:p>
            <a:r>
              <a:rPr lang="en-US" b="1" err="1">
                <a:latin typeface="Play "/>
              </a:rPr>
              <a:t>Geartistan</a:t>
            </a:r>
            <a:r>
              <a:rPr lang="en-US" b="1">
                <a:latin typeface="Play "/>
              </a:rPr>
              <a:t> 12V 100RPM Gear Motor:</a:t>
            </a:r>
            <a:br>
              <a:rPr lang="en-US">
                <a:latin typeface="Play "/>
              </a:rPr>
            </a:br>
            <a:r>
              <a:rPr lang="en-US">
                <a:latin typeface="Play "/>
              </a:rPr>
              <a:t>Provides strong and steady torque for drive or cleaning functions requiring moderate rotational speed.</a:t>
            </a:r>
          </a:p>
        </p:txBody>
      </p:sp>
      <p:sp>
        <p:nvSpPr>
          <p:cNvPr id="10" name="TextBox 9">
            <a:extLst>
              <a:ext uri="{FF2B5EF4-FFF2-40B4-BE49-F238E27FC236}">
                <a16:creationId xmlns:a16="http://schemas.microsoft.com/office/drawing/2014/main" id="{82778000-C230-36C7-6E28-2FB2FB47D71F}"/>
              </a:ext>
            </a:extLst>
          </p:cNvPr>
          <p:cNvSpPr txBox="1"/>
          <p:nvPr/>
        </p:nvSpPr>
        <p:spPr>
          <a:xfrm>
            <a:off x="6588504" y="2228671"/>
            <a:ext cx="4795356" cy="1200329"/>
          </a:xfrm>
          <a:prstGeom prst="rect">
            <a:avLst/>
          </a:prstGeom>
          <a:noFill/>
        </p:spPr>
        <p:txBody>
          <a:bodyPr wrap="square">
            <a:spAutoFit/>
          </a:bodyPr>
          <a:lstStyle/>
          <a:p>
            <a:r>
              <a:rPr lang="en-US" b="1">
                <a:latin typeface="Play" panose="020B0604020202020204" charset="0"/>
              </a:rPr>
              <a:t>N20 75:1 12V Micro Gear Motor:</a:t>
            </a:r>
            <a:br>
              <a:rPr lang="en-US">
                <a:latin typeface="Play" panose="020B0604020202020204" charset="0"/>
              </a:rPr>
            </a:br>
            <a:r>
              <a:rPr lang="en-US">
                <a:latin typeface="Play" panose="020B0604020202020204" charset="0"/>
              </a:rPr>
              <a:t>Compact motor used for low-load mechanical movements, offering fine control via high gear reduction.</a:t>
            </a:r>
          </a:p>
        </p:txBody>
      </p:sp>
    </p:spTree>
    <p:extLst>
      <p:ext uri="{BB962C8B-B14F-4D97-AF65-F5344CB8AC3E}">
        <p14:creationId xmlns:p14="http://schemas.microsoft.com/office/powerpoint/2010/main" val="4333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1B6F88-F6C2-A3CD-D4FD-148A1CDA4225}"/>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4185FE18-8375-A06B-4DF8-3B2A01963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FBA5376-599C-4BEA-4DBE-1E4E31D1001D}"/>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0000500000000000000" pitchFamily="2" charset="0"/>
              </a:rPr>
              <a:t>Project Hardware</a:t>
            </a:r>
            <a:endParaRPr lang="en-US" sz="3200" kern="1200">
              <a:solidFill>
                <a:schemeClr val="bg1"/>
              </a:solidFill>
              <a:latin typeface="Play" panose="00000500000000000000" pitchFamily="2" charset="0"/>
            </a:endParaRPr>
          </a:p>
        </p:txBody>
      </p:sp>
      <p:sp>
        <p:nvSpPr>
          <p:cNvPr id="2" name="Slide Number Placeholder 1">
            <a:extLst>
              <a:ext uri="{FF2B5EF4-FFF2-40B4-BE49-F238E27FC236}">
                <a16:creationId xmlns:a16="http://schemas.microsoft.com/office/drawing/2014/main" id="{082EED1D-77B9-15F2-F17B-79DA1DC1C47C}"/>
              </a:ext>
            </a:extLst>
          </p:cNvPr>
          <p:cNvSpPr>
            <a:spLocks noGrp="1"/>
          </p:cNvSpPr>
          <p:nvPr>
            <p:ph type="sldNum" sz="quarter" idx="12"/>
          </p:nvPr>
        </p:nvSpPr>
        <p:spPr/>
        <p:txBody>
          <a:bodyPr/>
          <a:lstStyle/>
          <a:p>
            <a:fld id="{BF02CE0C-93E6-4EA4-B77F-79739F379A28}" type="slidenum">
              <a:rPr lang="en-US" smtClean="0"/>
              <a:t>18</a:t>
            </a:fld>
            <a:endParaRPr lang="en-US"/>
          </a:p>
        </p:txBody>
      </p:sp>
      <p:sp>
        <p:nvSpPr>
          <p:cNvPr id="4" name="TextBox 3">
            <a:extLst>
              <a:ext uri="{FF2B5EF4-FFF2-40B4-BE49-F238E27FC236}">
                <a16:creationId xmlns:a16="http://schemas.microsoft.com/office/drawing/2014/main" id="{815315EE-191C-FEFD-EAFD-82B073B7818C}"/>
              </a:ext>
            </a:extLst>
          </p:cNvPr>
          <p:cNvSpPr txBox="1"/>
          <p:nvPr/>
        </p:nvSpPr>
        <p:spPr>
          <a:xfrm>
            <a:off x="3901361" y="1509690"/>
            <a:ext cx="4521266" cy="523220"/>
          </a:xfrm>
          <a:prstGeom prst="rect">
            <a:avLst/>
          </a:prstGeom>
          <a:noFill/>
        </p:spPr>
        <p:txBody>
          <a:bodyPr wrap="square" rtlCol="0">
            <a:spAutoFit/>
          </a:bodyPr>
          <a:lstStyle/>
          <a:p>
            <a:r>
              <a:rPr lang="en-US" sz="2800" b="1" u="sng">
                <a:latin typeface="Play "/>
              </a:rPr>
              <a:t>Electromechanical Module</a:t>
            </a:r>
          </a:p>
        </p:txBody>
      </p:sp>
      <p:pic>
        <p:nvPicPr>
          <p:cNvPr id="5" name="Picture 4" descr="ZOSKAY Servo High Torque Metal Gear Standard Digital Servo 25KG/0.13S 6.8V  for 1/8 1/10 RC Cars (Control Angle 180) : Toys &amp; Games - Amazon.com">
            <a:extLst>
              <a:ext uri="{FF2B5EF4-FFF2-40B4-BE49-F238E27FC236}">
                <a16:creationId xmlns:a16="http://schemas.microsoft.com/office/drawing/2014/main" id="{305EF1BB-9383-3B4C-D2EF-DE9A3C3E18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8329" y="4191559"/>
            <a:ext cx="1645920" cy="1645920"/>
          </a:xfrm>
          <a:prstGeom prst="rect">
            <a:avLst/>
          </a:prstGeom>
          <a:noFill/>
          <a:ln>
            <a:noFill/>
          </a:ln>
        </p:spPr>
      </p:pic>
      <p:pic>
        <p:nvPicPr>
          <p:cNvPr id="6" name="Picture 5" descr="Amazon.com: ANNIMOS 45KG High Torque Servo 8.4V Coreless RC Steering Servo  Motors Stainless Steel Gear Low Profile Waterproof for 1/8 1/10 1/12 Scale  ...">
            <a:extLst>
              <a:ext uri="{FF2B5EF4-FFF2-40B4-BE49-F238E27FC236}">
                <a16:creationId xmlns:a16="http://schemas.microsoft.com/office/drawing/2014/main" id="{298E14D0-9491-263C-8CD2-E171929A58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74" y="4153808"/>
            <a:ext cx="1793240" cy="1793240"/>
          </a:xfrm>
          <a:prstGeom prst="rect">
            <a:avLst/>
          </a:prstGeom>
          <a:noFill/>
          <a:ln>
            <a:noFill/>
          </a:ln>
        </p:spPr>
      </p:pic>
      <p:pic>
        <p:nvPicPr>
          <p:cNvPr id="7" name="Picture 6" descr="MG996R 180° Digital Metal Gear Servo - 11kg/cm - 55g | Kiwi Electronics">
            <a:extLst>
              <a:ext uri="{FF2B5EF4-FFF2-40B4-BE49-F238E27FC236}">
                <a16:creationId xmlns:a16="http://schemas.microsoft.com/office/drawing/2014/main" id="{E01705FF-61AF-AE7E-9836-98CC42E615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8799512" y="3989642"/>
            <a:ext cx="2365375" cy="1772920"/>
          </a:xfrm>
          <a:prstGeom prst="rect">
            <a:avLst/>
          </a:prstGeom>
          <a:noFill/>
          <a:ln>
            <a:noFill/>
          </a:ln>
        </p:spPr>
      </p:pic>
      <p:sp>
        <p:nvSpPr>
          <p:cNvPr id="9" name="TextBox 8">
            <a:extLst>
              <a:ext uri="{FF2B5EF4-FFF2-40B4-BE49-F238E27FC236}">
                <a16:creationId xmlns:a16="http://schemas.microsoft.com/office/drawing/2014/main" id="{EBECCCF3-2BC8-435A-8804-B7FF27C5B146}"/>
              </a:ext>
            </a:extLst>
          </p:cNvPr>
          <p:cNvSpPr txBox="1"/>
          <p:nvPr/>
        </p:nvSpPr>
        <p:spPr>
          <a:xfrm>
            <a:off x="4405094" y="2216196"/>
            <a:ext cx="3381811" cy="1477328"/>
          </a:xfrm>
          <a:prstGeom prst="rect">
            <a:avLst/>
          </a:prstGeom>
          <a:noFill/>
        </p:spPr>
        <p:txBody>
          <a:bodyPr wrap="square">
            <a:spAutoFit/>
          </a:bodyPr>
          <a:lstStyle/>
          <a:p>
            <a:r>
              <a:rPr lang="en-US" b="1">
                <a:latin typeface="Play" panose="020B0604020202020204" charset="0"/>
              </a:rPr>
              <a:t>ANNIMOS 45kg High-Torque Digital Servo:</a:t>
            </a:r>
            <a:br>
              <a:rPr lang="en-US">
                <a:latin typeface="Play" panose="020B0604020202020204" charset="0"/>
              </a:rPr>
            </a:br>
            <a:r>
              <a:rPr lang="en-US">
                <a:latin typeface="Play" panose="020B0604020202020204" charset="0"/>
              </a:rPr>
              <a:t>Provides heavy-duty torque output for shoulder and elbow motion.</a:t>
            </a:r>
          </a:p>
        </p:txBody>
      </p:sp>
      <p:sp>
        <p:nvSpPr>
          <p:cNvPr id="11" name="TextBox 10">
            <a:extLst>
              <a:ext uri="{FF2B5EF4-FFF2-40B4-BE49-F238E27FC236}">
                <a16:creationId xmlns:a16="http://schemas.microsoft.com/office/drawing/2014/main" id="{32C122CB-D69D-4354-71DA-ECE6A4E32F95}"/>
              </a:ext>
            </a:extLst>
          </p:cNvPr>
          <p:cNvSpPr txBox="1"/>
          <p:nvPr/>
        </p:nvSpPr>
        <p:spPr>
          <a:xfrm>
            <a:off x="980464" y="2235316"/>
            <a:ext cx="3205643" cy="1477328"/>
          </a:xfrm>
          <a:prstGeom prst="rect">
            <a:avLst/>
          </a:prstGeom>
          <a:noFill/>
        </p:spPr>
        <p:txBody>
          <a:bodyPr wrap="square">
            <a:spAutoFit/>
          </a:bodyPr>
          <a:lstStyle/>
          <a:p>
            <a:r>
              <a:rPr lang="en-US" b="1">
                <a:latin typeface="Play "/>
              </a:rPr>
              <a:t>DS3225 25kg High-Torque Digital Servo:</a:t>
            </a:r>
            <a:br>
              <a:rPr lang="en-US">
                <a:latin typeface="Play "/>
              </a:rPr>
            </a:br>
            <a:r>
              <a:rPr lang="en-US">
                <a:latin typeface="Play "/>
              </a:rPr>
              <a:t>Used for moderate-load applications such as the Base and wrist up/down.</a:t>
            </a:r>
          </a:p>
        </p:txBody>
      </p:sp>
      <p:sp>
        <p:nvSpPr>
          <p:cNvPr id="13" name="TextBox 12">
            <a:extLst>
              <a:ext uri="{FF2B5EF4-FFF2-40B4-BE49-F238E27FC236}">
                <a16:creationId xmlns:a16="http://schemas.microsoft.com/office/drawing/2014/main" id="{AD2F234A-D0CF-5826-DDD6-1B46719FDABF}"/>
              </a:ext>
            </a:extLst>
          </p:cNvPr>
          <p:cNvSpPr txBox="1"/>
          <p:nvPr/>
        </p:nvSpPr>
        <p:spPr>
          <a:xfrm>
            <a:off x="8526185" y="2235316"/>
            <a:ext cx="2912028" cy="1477328"/>
          </a:xfrm>
          <a:prstGeom prst="rect">
            <a:avLst/>
          </a:prstGeom>
          <a:noFill/>
        </p:spPr>
        <p:txBody>
          <a:bodyPr wrap="square">
            <a:spAutoFit/>
          </a:bodyPr>
          <a:lstStyle/>
          <a:p>
            <a:r>
              <a:rPr lang="en-US" b="1">
                <a:latin typeface="Play "/>
              </a:rPr>
              <a:t>55g High-Torque Digital Servo:</a:t>
            </a:r>
            <a:br>
              <a:rPr lang="en-US">
                <a:latin typeface="Play "/>
              </a:rPr>
            </a:br>
            <a:r>
              <a:rPr lang="en-US">
                <a:latin typeface="Play "/>
              </a:rPr>
              <a:t>Compact and versatile servo used for the wrist left/right.</a:t>
            </a:r>
          </a:p>
        </p:txBody>
      </p:sp>
    </p:spTree>
    <p:extLst>
      <p:ext uri="{BB962C8B-B14F-4D97-AF65-F5344CB8AC3E}">
        <p14:creationId xmlns:p14="http://schemas.microsoft.com/office/powerpoint/2010/main" val="243194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71235B-2C29-7F77-D663-B9F93BFA5669}"/>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805AC6C0-EE55-8F5B-CF66-0EFFCB528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27AE06E-D023-074A-B159-8EDD68491E9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b="1">
                <a:solidFill>
                  <a:schemeClr val="bg1"/>
                </a:solidFill>
                <a:latin typeface="Play" panose="00000500000000000000" pitchFamily="2" charset="0"/>
              </a:rPr>
              <a:t>Block Diagram</a:t>
            </a:r>
            <a:endParaRPr lang="en-US" sz="3200" b="1" kern="1200">
              <a:solidFill>
                <a:schemeClr val="bg1"/>
              </a:solidFill>
              <a:latin typeface="Play" panose="00000500000000000000" pitchFamily="2" charset="0"/>
            </a:endParaRPr>
          </a:p>
        </p:txBody>
      </p:sp>
      <p:sp>
        <p:nvSpPr>
          <p:cNvPr id="2" name="Slide Number Placeholder 1">
            <a:extLst>
              <a:ext uri="{FF2B5EF4-FFF2-40B4-BE49-F238E27FC236}">
                <a16:creationId xmlns:a16="http://schemas.microsoft.com/office/drawing/2014/main" id="{10044F0B-3279-9313-6E1D-BD1E1D2420DA}"/>
              </a:ext>
            </a:extLst>
          </p:cNvPr>
          <p:cNvSpPr>
            <a:spLocks noGrp="1"/>
          </p:cNvSpPr>
          <p:nvPr>
            <p:ph type="sldNum" sz="quarter" idx="12"/>
          </p:nvPr>
        </p:nvSpPr>
        <p:spPr/>
        <p:txBody>
          <a:bodyPr/>
          <a:lstStyle/>
          <a:p>
            <a:fld id="{BF02CE0C-93E6-4EA4-B77F-79739F379A28}" type="slidenum">
              <a:rPr lang="en-US" smtClean="0"/>
              <a:t>19</a:t>
            </a:fld>
            <a:endParaRPr lang="en-US"/>
          </a:p>
        </p:txBody>
      </p:sp>
      <p:pic>
        <p:nvPicPr>
          <p:cNvPr id="5" name="Picture 4" descr="A diagram of a computer system&#10;&#10;AI-generated content may be incorrect.">
            <a:extLst>
              <a:ext uri="{FF2B5EF4-FFF2-40B4-BE49-F238E27FC236}">
                <a16:creationId xmlns:a16="http://schemas.microsoft.com/office/drawing/2014/main" id="{5D3B5F17-EC72-A025-04D3-48C4CAA71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406" y="1143000"/>
            <a:ext cx="7857188" cy="5715000"/>
          </a:xfrm>
          <a:prstGeom prst="rect">
            <a:avLst/>
          </a:prstGeom>
        </p:spPr>
      </p:pic>
    </p:spTree>
    <p:extLst>
      <p:ext uri="{BB962C8B-B14F-4D97-AF65-F5344CB8AC3E}">
        <p14:creationId xmlns:p14="http://schemas.microsoft.com/office/powerpoint/2010/main" val="223639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66C4-F26E-BDE6-2F9D-B69269178314}"/>
              </a:ext>
            </a:extLst>
          </p:cNvPr>
          <p:cNvSpPr txBox="1">
            <a:spLocks/>
          </p:cNvSpPr>
          <p:nvPr/>
        </p:nvSpPr>
        <p:spPr>
          <a:xfrm>
            <a:off x="3871402" y="452998"/>
            <a:ext cx="4449195"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Play" panose="00000500000000000000" pitchFamily="2" charset="0"/>
                <a:ea typeface="Calibri"/>
                <a:cs typeface="Calibri"/>
              </a:rPr>
              <a:t>Meet the Team</a:t>
            </a:r>
          </a:p>
        </p:txBody>
      </p:sp>
      <p:pic>
        <p:nvPicPr>
          <p:cNvPr id="2050" name="Picture 2" descr="20250216_000737029_iOS.heic">
            <a:extLst>
              <a:ext uri="{FF2B5EF4-FFF2-40B4-BE49-F238E27FC236}">
                <a16:creationId xmlns:a16="http://schemas.microsoft.com/office/drawing/2014/main" id="{CFA201F6-A52C-38F8-9153-E0C402143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21" r="6721"/>
          <a:stretch/>
        </p:blipFill>
        <p:spPr bwMode="auto">
          <a:xfrm>
            <a:off x="2163131" y="1682190"/>
            <a:ext cx="2025705" cy="227355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98EEF8AE-63C5-79FA-7FED-D46ADA20B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299" y="1682190"/>
            <a:ext cx="2025705" cy="227355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0E95AB-9451-D06A-FABE-E9DD121B7CFD}"/>
              </a:ext>
            </a:extLst>
          </p:cNvPr>
          <p:cNvSpPr txBox="1"/>
          <p:nvPr/>
        </p:nvSpPr>
        <p:spPr>
          <a:xfrm>
            <a:off x="6104018" y="4039032"/>
            <a:ext cx="5769133" cy="2462213"/>
          </a:xfrm>
          <a:prstGeom prst="rect">
            <a:avLst/>
          </a:prstGeom>
          <a:noFill/>
        </p:spPr>
        <p:txBody>
          <a:bodyPr wrap="square" rtlCol="0">
            <a:spAutoFit/>
          </a:bodyPr>
          <a:lstStyle/>
          <a:p>
            <a:pPr algn="ctr"/>
            <a:r>
              <a:rPr lang="en-US" sz="2800" b="1">
                <a:solidFill>
                  <a:schemeClr val="bg1"/>
                </a:solidFill>
                <a:latin typeface="Play" panose="00000500000000000000" pitchFamily="2" charset="0"/>
                <a:ea typeface="Calibri" panose="020F0502020204030204" pitchFamily="34" charset="0"/>
                <a:cs typeface="Calibri" panose="020F0502020204030204" pitchFamily="34" charset="0"/>
              </a:rPr>
              <a:t>Mark A. Figueroa</a:t>
            </a:r>
          </a:p>
          <a:p>
            <a:pPr marL="342900" indent="-342900">
              <a:buFont typeface="Arial" panose="020B0604020202020204" pitchFamily="34" charset="0"/>
              <a:buChar char="•"/>
            </a:pPr>
            <a:r>
              <a:rPr lang="en-US" sz="2100">
                <a:solidFill>
                  <a:schemeClr val="bg1"/>
                </a:solidFill>
                <a:latin typeface="Play" panose="00000500000000000000" pitchFamily="2" charset="0"/>
                <a:ea typeface="Calibri" panose="020F0502020204030204" pitchFamily="34" charset="0"/>
                <a:cs typeface="Calibri" panose="020F0502020204030204" pitchFamily="34" charset="0"/>
              </a:rPr>
              <a:t>B.S. in Electrical and Computer Engineering Technology Student</a:t>
            </a:r>
          </a:p>
          <a:p>
            <a:r>
              <a:rPr lang="en-US" sz="2100">
                <a:solidFill>
                  <a:schemeClr val="bg1"/>
                </a:solidFill>
                <a:latin typeface="Play" panose="00000500000000000000" pitchFamily="2" charset="0"/>
                <a:ea typeface="Calibri" panose="020F0502020204030204" pitchFamily="34" charset="0"/>
                <a:cs typeface="Calibri" panose="020F0502020204030204" pitchFamily="34" charset="0"/>
              </a:rPr>
              <a:t>	- Electrical (Spring 2026)</a:t>
            </a:r>
          </a:p>
          <a:p>
            <a:pPr marL="342900" indent="-342900">
              <a:buFont typeface="Arial" panose="020B0604020202020204" pitchFamily="34" charset="0"/>
              <a:buChar char="•"/>
            </a:pPr>
            <a:r>
              <a:rPr lang="en-US" sz="2100">
                <a:solidFill>
                  <a:schemeClr val="bg1"/>
                </a:solidFill>
                <a:latin typeface="Play" panose="00000500000000000000" pitchFamily="2" charset="0"/>
                <a:ea typeface="Calibri" panose="020F0502020204030204" pitchFamily="34" charset="0"/>
                <a:cs typeface="Calibri" panose="020F0502020204030204" pitchFamily="34" charset="0"/>
              </a:rPr>
              <a:t>Currently working as a BECET Program TA &amp; serving as the Student Chair of the IEEE Student branch at Valencia.</a:t>
            </a:r>
          </a:p>
        </p:txBody>
      </p:sp>
      <p:sp>
        <p:nvSpPr>
          <p:cNvPr id="4" name="TextBox 3">
            <a:extLst>
              <a:ext uri="{FF2B5EF4-FFF2-40B4-BE49-F238E27FC236}">
                <a16:creationId xmlns:a16="http://schemas.microsoft.com/office/drawing/2014/main" id="{53AF581A-4D4F-A98E-90EC-BA2981D706FD}"/>
              </a:ext>
            </a:extLst>
          </p:cNvPr>
          <p:cNvSpPr txBox="1"/>
          <p:nvPr/>
        </p:nvSpPr>
        <p:spPr>
          <a:xfrm>
            <a:off x="334885" y="4039032"/>
            <a:ext cx="5769133" cy="2462213"/>
          </a:xfrm>
          <a:prstGeom prst="rect">
            <a:avLst/>
          </a:prstGeom>
          <a:noFill/>
        </p:spPr>
        <p:txBody>
          <a:bodyPr wrap="square" rtlCol="0">
            <a:spAutoFit/>
          </a:bodyPr>
          <a:lstStyle/>
          <a:p>
            <a:pPr algn="ctr"/>
            <a:r>
              <a:rPr lang="en-US" sz="2800" b="1">
                <a:solidFill>
                  <a:schemeClr val="bg1"/>
                </a:solidFill>
                <a:latin typeface="Play" panose="00000500000000000000" pitchFamily="2" charset="0"/>
                <a:ea typeface="Calibri" panose="020F0502020204030204" pitchFamily="34" charset="0"/>
                <a:cs typeface="Calibri" panose="020F0502020204030204" pitchFamily="34" charset="0"/>
              </a:rPr>
              <a:t>Pedro J. Cabrera</a:t>
            </a:r>
          </a:p>
          <a:p>
            <a:pPr marL="342900" indent="-342900">
              <a:buFont typeface="Arial" panose="020B0604020202020204" pitchFamily="34" charset="0"/>
              <a:buChar char="•"/>
            </a:pPr>
            <a:r>
              <a:rPr lang="en-US" sz="2100">
                <a:solidFill>
                  <a:schemeClr val="bg1"/>
                </a:solidFill>
                <a:latin typeface="Play" panose="00000500000000000000" pitchFamily="2" charset="0"/>
                <a:ea typeface="Calibri" panose="020F0502020204030204" pitchFamily="34" charset="0"/>
                <a:cs typeface="Calibri" panose="020F0502020204030204" pitchFamily="34" charset="0"/>
              </a:rPr>
              <a:t>B.S. in Electrical and Computer Engineering Technology Student</a:t>
            </a:r>
          </a:p>
          <a:p>
            <a:r>
              <a:rPr lang="en-US" sz="2100">
                <a:solidFill>
                  <a:schemeClr val="bg1"/>
                </a:solidFill>
                <a:latin typeface="Play" panose="00000500000000000000" pitchFamily="2" charset="0"/>
                <a:ea typeface="Calibri" panose="020F0502020204030204" pitchFamily="34" charset="0"/>
                <a:cs typeface="Calibri" panose="020F0502020204030204" pitchFamily="34" charset="0"/>
              </a:rPr>
              <a:t>	- Computer (Fall 2025)</a:t>
            </a:r>
          </a:p>
          <a:p>
            <a:pPr marL="342900" indent="-342900">
              <a:buFont typeface="Arial" panose="020B0604020202020204" pitchFamily="34" charset="0"/>
              <a:buChar char="•"/>
            </a:pPr>
            <a:r>
              <a:rPr lang="en-US" sz="2100">
                <a:solidFill>
                  <a:schemeClr val="bg1"/>
                </a:solidFill>
                <a:latin typeface="Play" panose="00000500000000000000" pitchFamily="2" charset="0"/>
                <a:ea typeface="Calibri" panose="020F0502020204030204" pitchFamily="34" charset="0"/>
                <a:cs typeface="Calibri" panose="020F0502020204030204" pitchFamily="34" charset="0"/>
              </a:rPr>
              <a:t>Currently working as a BECET Program TA.</a:t>
            </a:r>
          </a:p>
          <a:p>
            <a:pPr marL="342900" indent="-342900">
              <a:buFont typeface="Arial" panose="020B0604020202020204" pitchFamily="34" charset="0"/>
              <a:buChar char="•"/>
            </a:pPr>
            <a:r>
              <a:rPr lang="en-US" sz="2100">
                <a:solidFill>
                  <a:schemeClr val="bg1"/>
                </a:solidFill>
                <a:latin typeface="Play" panose="00000500000000000000" pitchFamily="2" charset="0"/>
                <a:ea typeface="Calibri" panose="020F0502020204030204" pitchFamily="34" charset="0"/>
                <a:cs typeface="Calibri" panose="020F0502020204030204" pitchFamily="34" charset="0"/>
              </a:rPr>
              <a:t>Industrial Cybersecurity Intern at Siemens Energy.</a:t>
            </a:r>
          </a:p>
        </p:txBody>
      </p:sp>
      <p:sp>
        <p:nvSpPr>
          <p:cNvPr id="6" name="Slide Number Placeholder 5">
            <a:extLst>
              <a:ext uri="{FF2B5EF4-FFF2-40B4-BE49-F238E27FC236}">
                <a16:creationId xmlns:a16="http://schemas.microsoft.com/office/drawing/2014/main" id="{84821D54-EA76-D92B-DDF0-32CC688BA810}"/>
              </a:ext>
            </a:extLst>
          </p:cNvPr>
          <p:cNvSpPr>
            <a:spLocks noGrp="1"/>
          </p:cNvSpPr>
          <p:nvPr>
            <p:ph type="sldNum" sz="quarter" idx="12"/>
          </p:nvPr>
        </p:nvSpPr>
        <p:spPr/>
        <p:txBody>
          <a:bodyPr/>
          <a:lstStyle/>
          <a:p>
            <a:fld id="{BF02CE0C-93E6-4EA4-B77F-79739F379A28}"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2332896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EDB59-749F-86C2-9A9F-8DBB55A3848D}"/>
              </a:ext>
            </a:extLst>
          </p:cNvPr>
          <p:cNvSpPr/>
          <p:nvPr/>
        </p:nvSpPr>
        <p:spPr>
          <a:xfrm>
            <a:off x="9448799" y="2834216"/>
            <a:ext cx="2743201" cy="1159200"/>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rmAutofit lnSpcReduction="10000"/>
          </a:bodyPr>
          <a:lstStyle/>
          <a:p>
            <a:pPr algn="ctr" defTabSz="914400">
              <a:lnSpc>
                <a:spcPct val="90000"/>
              </a:lnSpc>
              <a:spcBef>
                <a:spcPct val="0"/>
              </a:spcBef>
              <a:spcAft>
                <a:spcPts val="600"/>
              </a:spcAft>
            </a:pPr>
            <a:r>
              <a:rPr lang="en-US" sz="4000" b="1" kern="1200">
                <a:solidFill>
                  <a:srgbClr val="FFFFFF"/>
                </a:solidFill>
                <a:latin typeface="Play" panose="020B0604020202020204" charset="0"/>
                <a:ea typeface="+mj-ea"/>
                <a:cs typeface="+mj-cs"/>
              </a:rPr>
              <a:t>Power Budget</a:t>
            </a:r>
          </a:p>
        </p:txBody>
      </p:sp>
      <p:sp>
        <p:nvSpPr>
          <p:cNvPr id="2" name="Slide Number Placeholder 1">
            <a:extLst>
              <a:ext uri="{FF2B5EF4-FFF2-40B4-BE49-F238E27FC236}">
                <a16:creationId xmlns:a16="http://schemas.microsoft.com/office/drawing/2014/main" id="{545045D3-03E0-0759-C6A9-4DA87EFB8FDF}"/>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BF02CE0C-93E6-4EA4-B77F-79739F379A28}" type="slidenum">
              <a:rPr lang="en-US" sz="1100">
                <a:solidFill>
                  <a:schemeClr val="tx1">
                    <a:lumMod val="50000"/>
                    <a:lumOff val="50000"/>
                  </a:schemeClr>
                </a:solidFill>
              </a:rPr>
              <a:pPr defTabSz="914400">
                <a:spcAft>
                  <a:spcPts val="600"/>
                </a:spcAft>
              </a:pPr>
              <a:t>20</a:t>
            </a:fld>
            <a:endParaRPr lang="en-US" sz="1100">
              <a:solidFill>
                <a:schemeClr val="tx1">
                  <a:lumMod val="50000"/>
                  <a:lumOff val="50000"/>
                </a:schemeClr>
              </a:solidFill>
            </a:endParaRPr>
          </a:p>
        </p:txBody>
      </p:sp>
      <p:graphicFrame>
        <p:nvGraphicFramePr>
          <p:cNvPr id="6" name="Table 5">
            <a:extLst>
              <a:ext uri="{FF2B5EF4-FFF2-40B4-BE49-F238E27FC236}">
                <a16:creationId xmlns:a16="http://schemas.microsoft.com/office/drawing/2014/main" id="{C7112379-E941-F25C-A5BB-547B8137BA48}"/>
              </a:ext>
            </a:extLst>
          </p:cNvPr>
          <p:cNvGraphicFramePr>
            <a:graphicFrameLocks noGrp="1"/>
          </p:cNvGraphicFramePr>
          <p:nvPr>
            <p:extLst>
              <p:ext uri="{D42A27DB-BD31-4B8C-83A1-F6EECF244321}">
                <p14:modId xmlns:p14="http://schemas.microsoft.com/office/powerpoint/2010/main" val="749423246"/>
              </p:ext>
            </p:extLst>
          </p:nvPr>
        </p:nvGraphicFramePr>
        <p:xfrm>
          <a:off x="516832" y="471282"/>
          <a:ext cx="8825165" cy="5885068"/>
        </p:xfrm>
        <a:graphic>
          <a:graphicData uri="http://schemas.openxmlformats.org/drawingml/2006/table">
            <a:tbl>
              <a:tblPr firstRow="1" bandRow="1"/>
              <a:tblGrid>
                <a:gridCol w="3359080">
                  <a:extLst>
                    <a:ext uri="{9D8B030D-6E8A-4147-A177-3AD203B41FA5}">
                      <a16:colId xmlns:a16="http://schemas.microsoft.com/office/drawing/2014/main" val="3496067807"/>
                    </a:ext>
                  </a:extLst>
                </a:gridCol>
                <a:gridCol w="1142257">
                  <a:extLst>
                    <a:ext uri="{9D8B030D-6E8A-4147-A177-3AD203B41FA5}">
                      <a16:colId xmlns:a16="http://schemas.microsoft.com/office/drawing/2014/main" val="773727620"/>
                    </a:ext>
                  </a:extLst>
                </a:gridCol>
                <a:gridCol w="1159772">
                  <a:extLst>
                    <a:ext uri="{9D8B030D-6E8A-4147-A177-3AD203B41FA5}">
                      <a16:colId xmlns:a16="http://schemas.microsoft.com/office/drawing/2014/main" val="1358303208"/>
                    </a:ext>
                  </a:extLst>
                </a:gridCol>
                <a:gridCol w="1089715">
                  <a:extLst>
                    <a:ext uri="{9D8B030D-6E8A-4147-A177-3AD203B41FA5}">
                      <a16:colId xmlns:a16="http://schemas.microsoft.com/office/drawing/2014/main" val="3706434544"/>
                    </a:ext>
                  </a:extLst>
                </a:gridCol>
                <a:gridCol w="489220">
                  <a:extLst>
                    <a:ext uri="{9D8B030D-6E8A-4147-A177-3AD203B41FA5}">
                      <a16:colId xmlns:a16="http://schemas.microsoft.com/office/drawing/2014/main" val="809261747"/>
                    </a:ext>
                  </a:extLst>
                </a:gridCol>
                <a:gridCol w="1585121">
                  <a:extLst>
                    <a:ext uri="{9D8B030D-6E8A-4147-A177-3AD203B41FA5}">
                      <a16:colId xmlns:a16="http://schemas.microsoft.com/office/drawing/2014/main" val="3350443733"/>
                    </a:ext>
                  </a:extLst>
                </a:gridCol>
              </a:tblGrid>
              <a:tr h="210181">
                <a:tc gridSpan="6">
                  <a:txBody>
                    <a:bodyPr/>
                    <a:lstStyle/>
                    <a:p>
                      <a:pPr algn="ctr" rtl="0" fontAlgn="b">
                        <a:buNone/>
                      </a:pPr>
                      <a:r>
                        <a:rPr lang="en-US" sz="1200" b="1">
                          <a:effectLst/>
                          <a:latin typeface="Play" panose="020B0604020202020204" charset="0"/>
                        </a:rPr>
                        <a:t>Control Module Power</a:t>
                      </a:r>
                    </a:p>
                  </a:txBody>
                  <a:tcPr marL="4119" marR="4119" marT="2746" marB="274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6291222"/>
                  </a:ext>
                </a:extLst>
              </a:tr>
              <a:tr h="210181">
                <a:tc>
                  <a:txBody>
                    <a:bodyPr/>
                    <a:lstStyle/>
                    <a:p>
                      <a:pPr algn="ctr" rtl="0" fontAlgn="b">
                        <a:buNone/>
                      </a:pPr>
                      <a:r>
                        <a:rPr lang="en-US" sz="1200" b="1">
                          <a:effectLst/>
                          <a:latin typeface="Play" panose="020B0604020202020204" charset="0"/>
                        </a:rPr>
                        <a:t>Component</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Voltage (V)</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Current (A)</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Power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Qty</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Total Power (W)</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2179780217"/>
                  </a:ext>
                </a:extLst>
              </a:tr>
              <a:tr h="210181">
                <a:tc>
                  <a:txBody>
                    <a:bodyPr/>
                    <a:lstStyle/>
                    <a:p>
                      <a:pPr algn="ctr" rtl="0" fontAlgn="b">
                        <a:buNone/>
                      </a:pPr>
                      <a:r>
                        <a:rPr lang="it-IT" sz="1200">
                          <a:effectLst/>
                          <a:latin typeface="Play" panose="020B0604020202020204" charset="0"/>
                        </a:rPr>
                        <a:t>Raspberry Pi 3 Model B</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15</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4215248501"/>
                  </a:ext>
                </a:extLst>
              </a:tr>
              <a:tr h="210181">
                <a:tc>
                  <a:txBody>
                    <a:bodyPr/>
                    <a:lstStyle/>
                    <a:p>
                      <a:pPr algn="ctr" rtl="0" fontAlgn="b">
                        <a:buNone/>
                      </a:pPr>
                      <a:r>
                        <a:rPr lang="en-US" sz="1200">
                          <a:effectLst/>
                          <a:latin typeface="Play" panose="020B0604020202020204" charset="0"/>
                        </a:rPr>
                        <a:t>VNH5019 Motor Driver Carrier</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2.4</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28.8</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57.6</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453136784"/>
                  </a:ext>
                </a:extLst>
              </a:tr>
              <a:tr h="210181">
                <a:tc>
                  <a:txBody>
                    <a:bodyPr/>
                    <a:lstStyle/>
                    <a:p>
                      <a:pPr algn="ctr" rtl="0" fontAlgn="b">
                        <a:buNone/>
                      </a:pPr>
                      <a:r>
                        <a:rPr lang="en-US" sz="1200">
                          <a:effectLst/>
                          <a:latin typeface="Play" panose="020B0604020202020204" charset="0"/>
                        </a:rPr>
                        <a:t>VNH5019 Motor Driver (Logic Supply)</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3.3</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0.04</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0.132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0.264</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235709685"/>
                  </a:ext>
                </a:extLst>
              </a:tr>
              <a:tr h="210181">
                <a:tc>
                  <a:txBody>
                    <a:bodyPr/>
                    <a:lstStyle/>
                    <a:p>
                      <a:pPr algn="ctr" rtl="0" fontAlgn="b">
                        <a:buNone/>
                      </a:pPr>
                      <a:r>
                        <a:rPr lang="en-US" sz="1200">
                          <a:effectLst/>
                          <a:latin typeface="Play" panose="020B0604020202020204" charset="0"/>
                        </a:rPr>
                        <a:t>VNH5019 Motor Driver Carrier</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7</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0.04</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0.28</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0.28</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245264851"/>
                  </a:ext>
                </a:extLst>
              </a:tr>
              <a:tr h="210181">
                <a:tc>
                  <a:txBody>
                    <a:bodyPr/>
                    <a:lstStyle/>
                    <a:p>
                      <a:pPr algn="ctr" rtl="0" fontAlgn="b">
                        <a:buNone/>
                      </a:pPr>
                      <a:r>
                        <a:rPr lang="en-US" sz="1200">
                          <a:effectLst/>
                          <a:latin typeface="Play" panose="020B0604020202020204" charset="0"/>
                        </a:rPr>
                        <a:t>VNH5019 Motor Driver (Logic Supply)</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3.3</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0.04</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0.132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0.132</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02030415"/>
                  </a:ext>
                </a:extLst>
              </a:tr>
              <a:tr h="210181">
                <a:tc>
                  <a:txBody>
                    <a:bodyPr/>
                    <a:lstStyle/>
                    <a:p>
                      <a:pPr algn="ctr" rtl="0" fontAlgn="b">
                        <a:buNone/>
                      </a:pPr>
                      <a:r>
                        <a:rPr lang="en-US" sz="1200">
                          <a:effectLst/>
                          <a:latin typeface="Play" panose="020B0604020202020204" charset="0"/>
                        </a:rPr>
                        <a:t>Maestro Servo Controller</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6</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6</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6</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58705024"/>
                  </a:ext>
                </a:extLst>
              </a:tr>
              <a:tr h="210181">
                <a:tc>
                  <a:txBody>
                    <a:bodyPr/>
                    <a:lstStyle/>
                    <a:p>
                      <a:pPr algn="ctr" rtl="0" fontAlgn="b">
                        <a:buNone/>
                      </a:pPr>
                      <a:r>
                        <a:rPr lang="en-US" sz="1200">
                          <a:effectLst/>
                          <a:latin typeface="Play" panose="020B0604020202020204" charset="0"/>
                        </a:rPr>
                        <a:t>ADS1115 16 Bit ADC PGA Converter</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0.03</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5.03</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5.03</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067613581"/>
                  </a:ext>
                </a:extLst>
              </a:tr>
              <a:tr h="210181">
                <a:tc>
                  <a:txBody>
                    <a:bodyPr/>
                    <a:lstStyle/>
                    <a:p>
                      <a:pPr algn="ctr" rtl="0" fontAlgn="b">
                        <a:buNone/>
                      </a:pPr>
                      <a:r>
                        <a:rPr lang="en-US" sz="1200" b="1">
                          <a:effectLst/>
                          <a:latin typeface="Play" panose="020B0604020202020204" charset="0"/>
                        </a:rPr>
                        <a:t>Total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b">
                        <a:buNone/>
                      </a:pPr>
                      <a:r>
                        <a:rPr lang="en-US" sz="1200" b="1">
                          <a:effectLst/>
                          <a:latin typeface="Play" panose="020B0604020202020204" charset="0"/>
                        </a:rPr>
                        <a:t>77.63</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2221711029"/>
                  </a:ext>
                </a:extLst>
              </a:tr>
              <a:tr h="210181">
                <a:tc gridSpan="6">
                  <a:txBody>
                    <a:bodyPr/>
                    <a:lstStyle/>
                    <a:p>
                      <a:pPr algn="ctr" rtl="0" fontAlgn="b">
                        <a:buNone/>
                      </a:pPr>
                      <a:r>
                        <a:rPr lang="en-US" sz="1200" b="1">
                          <a:effectLst/>
                          <a:latin typeface="Play" panose="020B0604020202020204" charset="0"/>
                        </a:rPr>
                        <a:t>Electro-Mechanical Module Power</a:t>
                      </a:r>
                    </a:p>
                  </a:txBody>
                  <a:tcPr marL="4119" marR="4119" marT="2746" marB="274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7926686"/>
                  </a:ext>
                </a:extLst>
              </a:tr>
              <a:tr h="210181">
                <a:tc>
                  <a:txBody>
                    <a:bodyPr/>
                    <a:lstStyle/>
                    <a:p>
                      <a:pPr algn="ctr" rtl="0" fontAlgn="b">
                        <a:buNone/>
                      </a:pPr>
                      <a:r>
                        <a:rPr lang="en-US" sz="1200" b="1">
                          <a:effectLst/>
                          <a:latin typeface="Play" panose="020B0604020202020204" charset="0"/>
                        </a:rPr>
                        <a:t>Component</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Voltage (V)</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Current (A)</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Power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Qty</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Total Power (W)</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21071865"/>
                  </a:ext>
                </a:extLst>
              </a:tr>
              <a:tr h="210181">
                <a:tc>
                  <a:txBody>
                    <a:bodyPr/>
                    <a:lstStyle/>
                    <a:p>
                      <a:pPr algn="ctr" rtl="0" fontAlgn="b">
                        <a:buNone/>
                      </a:pPr>
                      <a:r>
                        <a:rPr lang="en-US" sz="1200">
                          <a:effectLst/>
                          <a:latin typeface="Play" panose="020B0604020202020204" charset="0"/>
                        </a:rPr>
                        <a:t>Geartisan 12V 100RPM Motors</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0.8</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9.6</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6</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57.6</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405172232"/>
                  </a:ext>
                </a:extLst>
              </a:tr>
              <a:tr h="210181">
                <a:tc>
                  <a:txBody>
                    <a:bodyPr/>
                    <a:lstStyle/>
                    <a:p>
                      <a:pPr algn="ctr" rtl="0" fontAlgn="b">
                        <a:buNone/>
                      </a:pPr>
                      <a:r>
                        <a:rPr lang="en-US" sz="1200">
                          <a:effectLst/>
                          <a:latin typeface="Play" panose="020B0604020202020204" charset="0"/>
                        </a:rPr>
                        <a:t>25kg Servos </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7</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17.5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35</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58744642"/>
                  </a:ext>
                </a:extLst>
              </a:tr>
              <a:tr h="210181">
                <a:tc>
                  <a:txBody>
                    <a:bodyPr/>
                    <a:lstStyle/>
                    <a:p>
                      <a:pPr algn="ctr" rtl="0" fontAlgn="b">
                        <a:buNone/>
                      </a:pPr>
                      <a:r>
                        <a:rPr lang="en-US" sz="1200">
                          <a:effectLst/>
                          <a:latin typeface="Play" panose="020B0604020202020204" charset="0"/>
                        </a:rPr>
                        <a:t>45kg Servos</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7</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4.5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31.5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31.5</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590745925"/>
                  </a:ext>
                </a:extLst>
              </a:tr>
              <a:tr h="210181">
                <a:tc>
                  <a:txBody>
                    <a:bodyPr/>
                    <a:lstStyle/>
                    <a:p>
                      <a:pPr algn="ctr" rtl="0" fontAlgn="b">
                        <a:buNone/>
                      </a:pPr>
                      <a:r>
                        <a:rPr lang="en-US" sz="1200">
                          <a:effectLst/>
                          <a:latin typeface="Play" panose="020B0604020202020204" charset="0"/>
                        </a:rPr>
                        <a:t>55g Servos (Wrist &amp; Tilt)</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7</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0.4</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2.8</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2.8</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06969537"/>
                  </a:ext>
                </a:extLst>
              </a:tr>
              <a:tr h="210181">
                <a:tc>
                  <a:txBody>
                    <a:bodyPr/>
                    <a:lstStyle/>
                    <a:p>
                      <a:pPr algn="ctr" rtl="0" fontAlgn="b">
                        <a:buNone/>
                      </a:pPr>
                      <a:r>
                        <a:rPr lang="en-US" sz="1200">
                          <a:effectLst/>
                          <a:latin typeface="Play" panose="020B0604020202020204" charset="0"/>
                        </a:rPr>
                        <a:t>N20 Micro Gear Motors</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7</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0.35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2.45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4.9</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081227803"/>
                  </a:ext>
                </a:extLst>
              </a:tr>
              <a:tr h="210181">
                <a:tc>
                  <a:txBody>
                    <a:bodyPr/>
                    <a:lstStyle/>
                    <a:p>
                      <a:pPr algn="ctr" rtl="0" fontAlgn="b">
                        <a:buNone/>
                      </a:pPr>
                      <a:r>
                        <a:rPr lang="en-US" sz="1200" b="1">
                          <a:effectLst/>
                          <a:latin typeface="Play" panose="020B0604020202020204" charset="0"/>
                        </a:rPr>
                        <a:t>Total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b">
                        <a:buNone/>
                      </a:pPr>
                      <a:r>
                        <a:rPr lang="en-US" sz="1200" b="1">
                          <a:effectLst/>
                          <a:latin typeface="Play" panose="020B0604020202020204" charset="0"/>
                        </a:rPr>
                        <a:t>131.8</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2487329022"/>
                  </a:ext>
                </a:extLst>
              </a:tr>
              <a:tr h="210181">
                <a:tc gridSpan="6">
                  <a:txBody>
                    <a:bodyPr/>
                    <a:lstStyle/>
                    <a:p>
                      <a:pPr algn="ctr" rtl="0" fontAlgn="b">
                        <a:buNone/>
                      </a:pPr>
                      <a:r>
                        <a:rPr lang="en-US" sz="1200" b="1">
                          <a:effectLst/>
                          <a:latin typeface="Play" panose="020B0604020202020204" charset="0"/>
                        </a:rPr>
                        <a:t>Vision Module Power</a:t>
                      </a:r>
                    </a:p>
                  </a:txBody>
                  <a:tcPr marL="4119" marR="4119" marT="2746" marB="274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656147"/>
                  </a:ext>
                </a:extLst>
              </a:tr>
              <a:tr h="210181">
                <a:tc>
                  <a:txBody>
                    <a:bodyPr/>
                    <a:lstStyle/>
                    <a:p>
                      <a:pPr algn="ctr" rtl="0" fontAlgn="b">
                        <a:buNone/>
                      </a:pPr>
                      <a:r>
                        <a:rPr lang="en-US" sz="1200" b="1">
                          <a:effectLst/>
                          <a:latin typeface="Play" panose="020B0604020202020204" charset="0"/>
                        </a:rPr>
                        <a:t>Component</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Voltage (V)</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Current (A)</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Power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Qty</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Total Power (W)</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1131821720"/>
                  </a:ext>
                </a:extLst>
              </a:tr>
              <a:tr h="210181">
                <a:tc>
                  <a:txBody>
                    <a:bodyPr/>
                    <a:lstStyle/>
                    <a:p>
                      <a:pPr algn="ctr" rtl="0" fontAlgn="b">
                        <a:buNone/>
                      </a:pPr>
                      <a:r>
                        <a:rPr lang="en-US" sz="1200">
                          <a:effectLst/>
                          <a:latin typeface="Play" panose="020B0604020202020204" charset="0"/>
                        </a:rPr>
                        <a:t>HuskyLens AI</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0.32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1.6</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1.6</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571373382"/>
                  </a:ext>
                </a:extLst>
              </a:tr>
              <a:tr h="210181">
                <a:tc>
                  <a:txBody>
                    <a:bodyPr/>
                    <a:lstStyle/>
                    <a:p>
                      <a:pPr algn="ctr" rtl="0" fontAlgn="b">
                        <a:buNone/>
                      </a:pPr>
                      <a:r>
                        <a:rPr lang="en-US" sz="1200">
                          <a:effectLst/>
                          <a:latin typeface="Play" panose="020B0604020202020204" charset="0"/>
                        </a:rPr>
                        <a:t>Sharp IR Analog Distance Sensor </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0.03</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5.03</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4</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20.12</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60896764"/>
                  </a:ext>
                </a:extLst>
              </a:tr>
              <a:tr h="210181">
                <a:tc>
                  <a:txBody>
                    <a:bodyPr/>
                    <a:lstStyle/>
                    <a:p>
                      <a:pPr algn="ctr" rtl="0" fontAlgn="b">
                        <a:buNone/>
                      </a:pPr>
                      <a:r>
                        <a:rPr lang="en-US" sz="1200" b="1">
                          <a:effectLst/>
                          <a:latin typeface="Play" panose="020B0604020202020204" charset="0"/>
                        </a:rPr>
                        <a:t>Total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b">
                        <a:buNone/>
                      </a:pPr>
                      <a:r>
                        <a:rPr lang="en-US" sz="1200" b="1">
                          <a:effectLst/>
                          <a:latin typeface="Play" panose="020B0604020202020204" charset="0"/>
                        </a:rPr>
                        <a:t>21.72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1758539192"/>
                  </a:ext>
                </a:extLst>
              </a:tr>
              <a:tr h="210181">
                <a:tc>
                  <a:txBody>
                    <a:bodyPr/>
                    <a:lstStyle/>
                    <a:p>
                      <a:pPr algn="ctr" rtl="0" fontAlgn="b">
                        <a:buNone/>
                      </a:pPr>
                      <a:r>
                        <a:rPr lang="en-US" sz="1200" b="1">
                          <a:effectLst/>
                          <a:latin typeface="Play" panose="020B0604020202020204" charset="0"/>
                        </a:rPr>
                        <a:t>System Total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B7B7"/>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B7B7"/>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B7B7"/>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B7B7"/>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B7B7"/>
                    </a:solidFill>
                  </a:tcPr>
                </a:tc>
                <a:tc>
                  <a:txBody>
                    <a:bodyPr/>
                    <a:lstStyle/>
                    <a:p>
                      <a:pPr algn="ctr" rtl="0" fontAlgn="b">
                        <a:buNone/>
                      </a:pPr>
                      <a:r>
                        <a:rPr lang="en-US" sz="1200" b="1">
                          <a:effectLst/>
                          <a:latin typeface="Play" panose="020B0604020202020204" charset="0"/>
                        </a:rPr>
                        <a:t>231.15</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4021108607"/>
                  </a:ext>
                </a:extLst>
              </a:tr>
              <a:tr h="210181">
                <a:tc gridSpan="6">
                  <a:txBody>
                    <a:bodyPr/>
                    <a:lstStyle/>
                    <a:p>
                      <a:pPr algn="ctr" rtl="0" fontAlgn="b">
                        <a:buNone/>
                      </a:pPr>
                      <a:r>
                        <a:rPr lang="en-US" sz="1200" b="1">
                          <a:effectLst/>
                          <a:latin typeface="Play" panose="020B0604020202020204" charset="0"/>
                        </a:rPr>
                        <a:t>Power Module</a:t>
                      </a:r>
                    </a:p>
                  </a:txBody>
                  <a:tcPr marL="4119" marR="4119" marT="2746" marB="274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608249"/>
                  </a:ext>
                </a:extLst>
              </a:tr>
              <a:tr h="210181">
                <a:tc>
                  <a:txBody>
                    <a:bodyPr/>
                    <a:lstStyle/>
                    <a:p>
                      <a:pPr algn="ctr" rtl="0" fontAlgn="b">
                        <a:buNone/>
                      </a:pPr>
                      <a:r>
                        <a:rPr lang="en-US" sz="1200" b="1">
                          <a:effectLst/>
                          <a:latin typeface="Play" panose="020B0604020202020204" charset="0"/>
                        </a:rPr>
                        <a:t>Component</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Voltage (V)</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Current (A)</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Power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Qty</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Total Power (W)</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745661844"/>
                  </a:ext>
                </a:extLst>
              </a:tr>
              <a:tr h="210181">
                <a:tc>
                  <a:txBody>
                    <a:bodyPr/>
                    <a:lstStyle/>
                    <a:p>
                      <a:pPr algn="ctr" rtl="0" fontAlgn="b">
                        <a:buNone/>
                      </a:pPr>
                      <a:r>
                        <a:rPr lang="en-US" sz="1200">
                          <a:effectLst/>
                          <a:latin typeface="Play" panose="020B0604020202020204" charset="0"/>
                        </a:rPr>
                        <a:t>LiFePO4 Deep Cycle Battery</a:t>
                      </a:r>
                    </a:p>
                  </a:txBody>
                  <a:tcPr marL="4119" marR="4119" marT="2746" marB="2746" anchor="b">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12</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30Ah</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360 Wh</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1</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effectLst/>
                          <a:latin typeface="Play" panose="020B0604020202020204" charset="0"/>
                        </a:rPr>
                        <a:t>360</a:t>
                      </a:r>
                    </a:p>
                  </a:txBody>
                  <a:tcPr marL="4119" marR="4119" marT="2746" marB="2746" anchor="b">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477788694"/>
                  </a:ext>
                </a:extLst>
              </a:tr>
              <a:tr h="210181">
                <a:tc>
                  <a:txBody>
                    <a:bodyPr/>
                    <a:lstStyle/>
                    <a:p>
                      <a:pPr algn="ctr" rtl="0" fontAlgn="b">
                        <a:buNone/>
                      </a:pPr>
                      <a:r>
                        <a:rPr lang="en-US" sz="1200" b="1">
                          <a:effectLst/>
                          <a:latin typeface="Play" panose="020B0604020202020204" charset="0"/>
                        </a:rPr>
                        <a:t>Total (W)</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rtl="0" fontAlgn="b">
                        <a:buNone/>
                      </a:pPr>
                      <a:endParaRPr lang="en-US" sz="1200">
                        <a:effectLst/>
                        <a:latin typeface="Play" panose="020B0604020202020204" charset="0"/>
                      </a:endParaRP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b">
                        <a:buNone/>
                      </a:pPr>
                      <a:r>
                        <a:rPr lang="en-US" sz="1200" b="1">
                          <a:effectLst/>
                          <a:latin typeface="Play" panose="020B0604020202020204" charset="0"/>
                        </a:rPr>
                        <a:t>360</a:t>
                      </a:r>
                    </a:p>
                  </a:txBody>
                  <a:tcPr marL="4119" marR="4119" marT="2746" marB="2746"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701432904"/>
                  </a:ext>
                </a:extLst>
              </a:tr>
            </a:tbl>
          </a:graphicData>
        </a:graphic>
      </p:graphicFrame>
      <p:sp>
        <p:nvSpPr>
          <p:cNvPr id="7" name="Rectangle 6">
            <a:extLst>
              <a:ext uri="{FF2B5EF4-FFF2-40B4-BE49-F238E27FC236}">
                <a16:creationId xmlns:a16="http://schemas.microsoft.com/office/drawing/2014/main" id="{CA08D280-1223-2B6D-28BD-94BD3AD9527A}"/>
              </a:ext>
            </a:extLst>
          </p:cNvPr>
          <p:cNvSpPr/>
          <p:nvPr/>
        </p:nvSpPr>
        <p:spPr>
          <a:xfrm>
            <a:off x="516832" y="6165532"/>
            <a:ext cx="8825165" cy="1908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477DB7-96D6-2F70-F3C9-A21D8CB6DF82}"/>
              </a:ext>
            </a:extLst>
          </p:cNvPr>
          <p:cNvSpPr/>
          <p:nvPr/>
        </p:nvSpPr>
        <p:spPr>
          <a:xfrm>
            <a:off x="516832" y="5324019"/>
            <a:ext cx="8825165" cy="1908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27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5F176E-2972-51BB-6F83-C6A32C6416E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8DFBB27-BA4C-1B2C-B0D0-97AE7C70B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407A054-7AAE-F6EC-868D-6D918BA116B6}"/>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b="1">
                <a:solidFill>
                  <a:schemeClr val="bg1"/>
                </a:solidFill>
                <a:latin typeface="Play" panose="020B0604020202020204" charset="0"/>
              </a:rPr>
              <a:t>Contribution: Main Chassis CAD</a:t>
            </a:r>
            <a:endParaRPr lang="en-US" sz="3200" b="1"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C2F9C98C-618C-5919-F70F-F440C716E4A2}"/>
              </a:ext>
            </a:extLst>
          </p:cNvPr>
          <p:cNvSpPr>
            <a:spLocks noGrp="1"/>
          </p:cNvSpPr>
          <p:nvPr>
            <p:ph type="sldNum" sz="quarter" idx="12"/>
          </p:nvPr>
        </p:nvSpPr>
        <p:spPr/>
        <p:txBody>
          <a:bodyPr/>
          <a:lstStyle/>
          <a:p>
            <a:fld id="{BF02CE0C-93E6-4EA4-B77F-79739F379A28}" type="slidenum">
              <a:rPr lang="en-US" smtClean="0"/>
              <a:t>21</a:t>
            </a:fld>
            <a:endParaRPr lang="en-US"/>
          </a:p>
        </p:txBody>
      </p:sp>
      <p:sp>
        <p:nvSpPr>
          <p:cNvPr id="3" name="TextBox 2">
            <a:extLst>
              <a:ext uri="{FF2B5EF4-FFF2-40B4-BE49-F238E27FC236}">
                <a16:creationId xmlns:a16="http://schemas.microsoft.com/office/drawing/2014/main" id="{F7FEAB18-D233-C0D0-B132-CFAB31D6932B}"/>
              </a:ext>
            </a:extLst>
          </p:cNvPr>
          <p:cNvSpPr txBox="1"/>
          <p:nvPr/>
        </p:nvSpPr>
        <p:spPr>
          <a:xfrm>
            <a:off x="556532" y="1595021"/>
            <a:ext cx="4604796" cy="3416320"/>
          </a:xfrm>
          <a:prstGeom prst="rect">
            <a:avLst/>
          </a:prstGeom>
          <a:noFill/>
        </p:spPr>
        <p:txBody>
          <a:bodyPr wrap="square">
            <a:spAutoFit/>
          </a:bodyPr>
          <a:lstStyle/>
          <a:p>
            <a:pPr marL="285750" lvl="0" indent="-285750" defTabSz="914400" eaLnBrk="0" fontAlgn="base" hangingPunct="0">
              <a:spcBef>
                <a:spcPct val="0"/>
              </a:spcBef>
              <a:spcAft>
                <a:spcPct val="0"/>
              </a:spcAft>
              <a:buFont typeface="Arial" panose="020B0604020202020204" pitchFamily="34" charset="0"/>
              <a:buChar char="•"/>
            </a:pPr>
            <a:r>
              <a:rPr lang="en-US" altLang="en-US">
                <a:latin typeface="Play" panose="020B0604020202020204" charset="0"/>
              </a:rPr>
              <a:t>Designed in Autodesk Fusion to use 20×20 mm aluminum extrusion frame.</a:t>
            </a:r>
          </a:p>
          <a:p>
            <a:pPr marL="285750" lvl="0" indent="-285750" defTabSz="914400" eaLnBrk="0" fontAlgn="base" hangingPunct="0">
              <a:spcBef>
                <a:spcPct val="0"/>
              </a:spcBef>
              <a:spcAft>
                <a:spcPct val="0"/>
              </a:spcAft>
              <a:buFont typeface="Arial" panose="020B0604020202020204" pitchFamily="34" charset="0"/>
              <a:buChar char="•"/>
            </a:pPr>
            <a:endParaRPr lang="en-US" altLang="en-US">
              <a:latin typeface="Play" panose="020B0604020202020204" charset="0"/>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a:latin typeface="Play" panose="020B0604020202020204" charset="0"/>
              </a:rPr>
              <a:t>All components printed in PETG.</a:t>
            </a:r>
          </a:p>
          <a:p>
            <a:pPr marL="285750" lvl="0" indent="-285750" defTabSz="914400" eaLnBrk="0" fontAlgn="base" hangingPunct="0">
              <a:spcBef>
                <a:spcPct val="0"/>
              </a:spcBef>
              <a:spcAft>
                <a:spcPct val="0"/>
              </a:spcAft>
              <a:buFont typeface="Arial" panose="020B0604020202020204" pitchFamily="34" charset="0"/>
              <a:buChar char="•"/>
            </a:pPr>
            <a:endParaRPr lang="en-US" altLang="en-US">
              <a:latin typeface="Play" panose="020B0604020202020204" charset="0"/>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a:latin typeface="Play" panose="020B0604020202020204" charset="0"/>
              </a:rPr>
              <a:t>integrated rocker-bogie suspension mounts.</a:t>
            </a:r>
          </a:p>
          <a:p>
            <a:pPr marL="285750" lvl="0" indent="-285750" defTabSz="914400" eaLnBrk="0" fontAlgn="base" hangingPunct="0">
              <a:spcBef>
                <a:spcPct val="0"/>
              </a:spcBef>
              <a:spcAft>
                <a:spcPct val="0"/>
              </a:spcAft>
              <a:buFont typeface="Arial" panose="020B0604020202020204" pitchFamily="34" charset="0"/>
              <a:buChar char="•"/>
            </a:pPr>
            <a:endParaRPr lang="en-US" altLang="en-US">
              <a:latin typeface="Play" panose="020B0604020202020204" charset="0"/>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a:latin typeface="Play" panose="020B0604020202020204" charset="0"/>
              </a:rPr>
              <a:t>Cover panels to protect electronics for dust mitigation.</a:t>
            </a:r>
          </a:p>
          <a:p>
            <a:pPr lvl="0" defTabSz="914400" eaLnBrk="0" fontAlgn="base" hangingPunct="0">
              <a:spcBef>
                <a:spcPct val="0"/>
              </a:spcBef>
              <a:spcAft>
                <a:spcPct val="0"/>
              </a:spcAft>
            </a:pPr>
            <a:endParaRPr lang="en-US" altLang="en-US">
              <a:latin typeface="Arial" panose="020B0604020202020204" pitchFamily="34" charset="0"/>
            </a:endParaRPr>
          </a:p>
          <a:p>
            <a:pPr lvl="0" defTabSz="914400" eaLnBrk="0" fontAlgn="base" hangingPunct="0">
              <a:spcBef>
                <a:spcPct val="0"/>
              </a:spcBef>
              <a:spcAft>
                <a:spcPct val="0"/>
              </a:spcAft>
            </a:pPr>
            <a:endParaRPr lang="en-US" altLang="en-US">
              <a:latin typeface="Arial" panose="020B0604020202020204" pitchFamily="34" charset="0"/>
            </a:endParaRPr>
          </a:p>
        </p:txBody>
      </p:sp>
      <p:pic>
        <p:nvPicPr>
          <p:cNvPr id="5" name="Picture 4">
            <a:extLst>
              <a:ext uri="{FF2B5EF4-FFF2-40B4-BE49-F238E27FC236}">
                <a16:creationId xmlns:a16="http://schemas.microsoft.com/office/drawing/2014/main" id="{3F4E472E-719A-3435-74F6-AA9DC464E125}"/>
              </a:ext>
            </a:extLst>
          </p:cNvPr>
          <p:cNvPicPr>
            <a:picLocks noChangeAspect="1"/>
          </p:cNvPicPr>
          <p:nvPr/>
        </p:nvPicPr>
        <p:blipFill>
          <a:blip r:embed="rId2"/>
          <a:stretch>
            <a:fillRect/>
          </a:stretch>
        </p:blipFill>
        <p:spPr>
          <a:xfrm>
            <a:off x="5901609" y="1595020"/>
            <a:ext cx="4266344" cy="2297358"/>
          </a:xfrm>
          <a:prstGeom prst="rect">
            <a:avLst/>
          </a:prstGeom>
        </p:spPr>
      </p:pic>
      <p:pic>
        <p:nvPicPr>
          <p:cNvPr id="1026" name="Picture 2">
            <a:extLst>
              <a:ext uri="{FF2B5EF4-FFF2-40B4-BE49-F238E27FC236}">
                <a16:creationId xmlns:a16="http://schemas.microsoft.com/office/drawing/2014/main" id="{07AAAF60-78BE-E161-6E3B-E6AF66BF7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03"/>
          <a:stretch>
            <a:fillRect/>
          </a:stretch>
        </p:blipFill>
        <p:spPr bwMode="auto">
          <a:xfrm>
            <a:off x="7030673" y="3892378"/>
            <a:ext cx="3822265" cy="2657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DCF9725-132E-83A5-2693-EB43391946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927" b="20753"/>
          <a:stretch>
            <a:fillRect/>
          </a:stretch>
        </p:blipFill>
        <p:spPr bwMode="auto">
          <a:xfrm rot="10800000">
            <a:off x="1118998" y="4596753"/>
            <a:ext cx="4977002" cy="195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832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25C7E7-703B-E04C-F8AB-1AA290AC00C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C96D728-0F44-CE50-CA8B-071483A6C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1BC8AF1-E0E9-9618-39E0-F37B211474E9}"/>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b="1">
                <a:solidFill>
                  <a:schemeClr val="bg1"/>
                </a:solidFill>
                <a:latin typeface="Play" panose="020B0604020202020204" charset="0"/>
              </a:rPr>
              <a:t>Contribution: Rocker Bogie System</a:t>
            </a:r>
            <a:endParaRPr lang="en-US" sz="3200" b="1"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EEBCA1C9-E360-B4CF-A2FE-D59522577A67}"/>
              </a:ext>
            </a:extLst>
          </p:cNvPr>
          <p:cNvSpPr>
            <a:spLocks noGrp="1"/>
          </p:cNvSpPr>
          <p:nvPr>
            <p:ph type="sldNum" sz="quarter" idx="12"/>
          </p:nvPr>
        </p:nvSpPr>
        <p:spPr/>
        <p:txBody>
          <a:bodyPr/>
          <a:lstStyle/>
          <a:p>
            <a:fld id="{BF02CE0C-93E6-4EA4-B77F-79739F379A28}" type="slidenum">
              <a:rPr lang="en-US" smtClean="0"/>
              <a:t>22</a:t>
            </a:fld>
            <a:endParaRPr lang="en-US"/>
          </a:p>
        </p:txBody>
      </p:sp>
      <p:sp>
        <p:nvSpPr>
          <p:cNvPr id="3" name="Rectangle 2">
            <a:extLst>
              <a:ext uri="{FF2B5EF4-FFF2-40B4-BE49-F238E27FC236}">
                <a16:creationId xmlns:a16="http://schemas.microsoft.com/office/drawing/2014/main" id="{6B015848-8A37-00E6-A9A9-3402D7671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BC9F960-D3B6-67C1-2F23-89ADF916C856}"/>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b="1">
                <a:solidFill>
                  <a:schemeClr val="bg1"/>
                </a:solidFill>
                <a:latin typeface="Play" panose="020B0604020202020204" charset="0"/>
              </a:rPr>
              <a:t>Contribution: Rocker Bogie System</a:t>
            </a:r>
            <a:endParaRPr lang="en-US" sz="3200" b="1" kern="1200">
              <a:solidFill>
                <a:schemeClr val="bg1"/>
              </a:solidFill>
              <a:latin typeface="Play" panose="020B0604020202020204" charset="0"/>
            </a:endParaRPr>
          </a:p>
        </p:txBody>
      </p:sp>
      <p:sp>
        <p:nvSpPr>
          <p:cNvPr id="5" name="Slide Number Placeholder 1">
            <a:extLst>
              <a:ext uri="{FF2B5EF4-FFF2-40B4-BE49-F238E27FC236}">
                <a16:creationId xmlns:a16="http://schemas.microsoft.com/office/drawing/2014/main" id="{8694D79D-CC45-80CA-0E92-95EC75434C3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02CE0C-93E6-4EA4-B77F-79739F379A28}" type="slidenum">
              <a:rPr lang="en-US" smtClean="0"/>
              <a:pPr/>
              <a:t>22</a:t>
            </a:fld>
            <a:endParaRPr lang="en-US"/>
          </a:p>
        </p:txBody>
      </p:sp>
      <p:pic>
        <p:nvPicPr>
          <p:cNvPr id="7" name="Picture 6" descr="A wheel with a large tire&#10;&#10;AI-generated content may be incorrect.">
            <a:extLst>
              <a:ext uri="{FF2B5EF4-FFF2-40B4-BE49-F238E27FC236}">
                <a16:creationId xmlns:a16="http://schemas.microsoft.com/office/drawing/2014/main" id="{7E1843DD-E36C-2E02-19E5-A83A84E76D97}"/>
              </a:ext>
            </a:extLst>
          </p:cNvPr>
          <p:cNvPicPr>
            <a:picLocks noChangeAspect="1"/>
          </p:cNvPicPr>
          <p:nvPr/>
        </p:nvPicPr>
        <p:blipFill>
          <a:blip r:embed="rId2"/>
          <a:stretch>
            <a:fillRect/>
          </a:stretch>
        </p:blipFill>
        <p:spPr>
          <a:xfrm>
            <a:off x="6689090" y="1999932"/>
            <a:ext cx="3843020" cy="3665726"/>
          </a:xfrm>
          <a:prstGeom prst="rect">
            <a:avLst/>
          </a:prstGeom>
        </p:spPr>
      </p:pic>
      <p:pic>
        <p:nvPicPr>
          <p:cNvPr id="8" name="Picture 7" descr="A black and white machine arms&#10;&#10;AI-generated content may be incorrect.">
            <a:extLst>
              <a:ext uri="{FF2B5EF4-FFF2-40B4-BE49-F238E27FC236}">
                <a16:creationId xmlns:a16="http://schemas.microsoft.com/office/drawing/2014/main" id="{E20C2B6D-33E6-6379-0FE6-12820E8D4DFE}"/>
              </a:ext>
            </a:extLst>
          </p:cNvPr>
          <p:cNvPicPr>
            <a:picLocks noChangeAspect="1"/>
          </p:cNvPicPr>
          <p:nvPr/>
        </p:nvPicPr>
        <p:blipFill>
          <a:blip r:embed="rId3"/>
          <a:stretch>
            <a:fillRect/>
          </a:stretch>
        </p:blipFill>
        <p:spPr>
          <a:xfrm>
            <a:off x="6096000" y="1720481"/>
            <a:ext cx="5738280" cy="3945177"/>
          </a:xfrm>
          <a:prstGeom prst="rect">
            <a:avLst/>
          </a:prstGeom>
        </p:spPr>
      </p:pic>
      <p:sp>
        <p:nvSpPr>
          <p:cNvPr id="9" name="TextBox 8">
            <a:extLst>
              <a:ext uri="{FF2B5EF4-FFF2-40B4-BE49-F238E27FC236}">
                <a16:creationId xmlns:a16="http://schemas.microsoft.com/office/drawing/2014/main" id="{F0BD29DE-9CF8-4B4A-7484-20045A707364}"/>
              </a:ext>
            </a:extLst>
          </p:cNvPr>
          <p:cNvSpPr txBox="1"/>
          <p:nvPr/>
        </p:nvSpPr>
        <p:spPr>
          <a:xfrm>
            <a:off x="357720" y="2123408"/>
            <a:ext cx="4790013" cy="3693319"/>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chemeClr val="tx1"/>
                </a:solidFill>
                <a:effectLst/>
                <a:latin typeface="Play" panose="00000500000000000000" pitchFamily="2" charset="0"/>
              </a:rPr>
              <a:t>Began by designing and printing the wheel, establishing the foundation for all attachment geometry.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a:ln>
                <a:noFill/>
              </a:ln>
              <a:solidFill>
                <a:schemeClr val="tx1"/>
              </a:solidFill>
              <a:effectLst/>
              <a:latin typeface="Play"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chemeClr val="tx1"/>
                </a:solidFill>
                <a:effectLst/>
                <a:latin typeface="Play" panose="00000500000000000000" pitchFamily="2" charset="0"/>
              </a:rPr>
              <a:t>Developed modular suspension arms, axle brackets, and a central pivot hub to ensure easy field replacement.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a:ln>
                <a:noFill/>
              </a:ln>
              <a:solidFill>
                <a:schemeClr val="tx1"/>
              </a:solidFill>
              <a:effectLst/>
              <a:latin typeface="Play"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chemeClr val="tx1"/>
                </a:solidFill>
                <a:effectLst/>
                <a:latin typeface="Play" panose="00000500000000000000" pitchFamily="2" charset="0"/>
              </a:rPr>
              <a:t>Modularity was essential, since the suspension is always in contact with the ground, any breakage had to be serviceable without disassembling the full system.</a:t>
            </a:r>
          </a:p>
        </p:txBody>
      </p:sp>
      <p:pic>
        <p:nvPicPr>
          <p:cNvPr id="10" name="Picture 9" descr="A close-up of a machine&#10;&#10;AI-generated content may be incorrect.">
            <a:extLst>
              <a:ext uri="{FF2B5EF4-FFF2-40B4-BE49-F238E27FC236}">
                <a16:creationId xmlns:a16="http://schemas.microsoft.com/office/drawing/2014/main" id="{FE4562A9-59F9-15CA-BDFD-CA26728481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5931" y="1499201"/>
            <a:ext cx="5244202" cy="4941731"/>
          </a:xfrm>
          <a:prstGeom prst="rect">
            <a:avLst/>
          </a:prstGeom>
          <a:noFill/>
          <a:ln>
            <a:noFill/>
          </a:ln>
        </p:spPr>
      </p:pic>
    </p:spTree>
    <p:extLst>
      <p:ext uri="{BB962C8B-B14F-4D97-AF65-F5344CB8AC3E}">
        <p14:creationId xmlns:p14="http://schemas.microsoft.com/office/powerpoint/2010/main" val="343876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9E4EAE-9893-FF31-4208-629DC71C053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1805597-B796-4875-93BB-26276E109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946D553-818E-6CEB-8DC0-66D690FFC37D}"/>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b="1">
                <a:solidFill>
                  <a:schemeClr val="bg1"/>
                </a:solidFill>
                <a:latin typeface="Play" panose="020B0604020202020204" charset="0"/>
              </a:rPr>
              <a:t>Contribution: 5-Axis CAD</a:t>
            </a:r>
            <a:endParaRPr lang="en-US" sz="3200" b="1"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8E594FBB-0AA9-516A-A318-E875A9C21AB6}"/>
              </a:ext>
            </a:extLst>
          </p:cNvPr>
          <p:cNvSpPr>
            <a:spLocks noGrp="1"/>
          </p:cNvSpPr>
          <p:nvPr>
            <p:ph type="sldNum" sz="quarter" idx="12"/>
          </p:nvPr>
        </p:nvSpPr>
        <p:spPr/>
        <p:txBody>
          <a:bodyPr/>
          <a:lstStyle/>
          <a:p>
            <a:fld id="{BF02CE0C-93E6-4EA4-B77F-79739F379A28}" type="slidenum">
              <a:rPr lang="en-US" smtClean="0"/>
              <a:t>23</a:t>
            </a:fld>
            <a:endParaRPr lang="en-US"/>
          </a:p>
        </p:txBody>
      </p:sp>
      <p:sp>
        <p:nvSpPr>
          <p:cNvPr id="4" name="TextBox 3">
            <a:extLst>
              <a:ext uri="{FF2B5EF4-FFF2-40B4-BE49-F238E27FC236}">
                <a16:creationId xmlns:a16="http://schemas.microsoft.com/office/drawing/2014/main" id="{03D9185C-ABAA-8246-2C16-3AA6A0DF9916}"/>
              </a:ext>
            </a:extLst>
          </p:cNvPr>
          <p:cNvSpPr txBox="1"/>
          <p:nvPr/>
        </p:nvSpPr>
        <p:spPr>
          <a:xfrm>
            <a:off x="609606" y="1670505"/>
            <a:ext cx="5373806" cy="5355312"/>
          </a:xfrm>
          <a:prstGeom prst="rect">
            <a:avLst/>
          </a:prstGeom>
          <a:noFill/>
        </p:spPr>
        <p:txBody>
          <a:bodyPr wrap="square">
            <a:spAutoFit/>
          </a:bodyPr>
          <a:lstStyle/>
          <a:p>
            <a:pPr>
              <a:buFont typeface="Arial" panose="020B0604020202020204" pitchFamily="34" charset="0"/>
              <a:buChar char="•"/>
            </a:pPr>
            <a:r>
              <a:rPr lang="en-US">
                <a:latin typeface="Play" panose="020B0604020202020204" charset="0"/>
              </a:rPr>
              <a:t> Modeled a custom 5-axis robotic arm in Autodesk Fusion, designed for lightweight PETG </a:t>
            </a:r>
          </a:p>
          <a:p>
            <a:endParaRPr lang="en-US">
              <a:latin typeface="Play" panose="020B0604020202020204" charset="0"/>
            </a:endParaRPr>
          </a:p>
          <a:p>
            <a:pPr>
              <a:buFont typeface="Arial" panose="020B0604020202020204" pitchFamily="34" charset="0"/>
              <a:buChar char="•"/>
            </a:pPr>
            <a:r>
              <a:rPr lang="en-US">
                <a:latin typeface="Play" panose="020B0604020202020204" charset="0"/>
              </a:rPr>
              <a:t> Integrated servo mounting points for base, shoulder, elbow, wrist, and tilt joints</a:t>
            </a:r>
          </a:p>
          <a:p>
            <a:pPr>
              <a:buFont typeface="Arial" panose="020B0604020202020204" pitchFamily="34" charset="0"/>
              <a:buChar char="•"/>
            </a:pPr>
            <a:endParaRPr lang="en-US">
              <a:latin typeface="Play" panose="020B0604020202020204" charset="0"/>
            </a:endParaRPr>
          </a:p>
          <a:p>
            <a:pPr>
              <a:buFont typeface="Arial" panose="020B0604020202020204" pitchFamily="34" charset="0"/>
              <a:buChar char="•"/>
            </a:pPr>
            <a:r>
              <a:rPr lang="en-US">
                <a:latin typeface="Play" panose="020B0604020202020204" charset="0"/>
              </a:rPr>
              <a:t> Designed with reinforced brackets and double-shear mounting for increased torque/Stability</a:t>
            </a:r>
          </a:p>
          <a:p>
            <a:pPr>
              <a:buFont typeface="Arial" panose="020B0604020202020204" pitchFamily="34" charset="0"/>
              <a:buChar char="•"/>
            </a:pPr>
            <a:endParaRPr lang="en-US">
              <a:latin typeface="Play" panose="020B0604020202020204" charset="0"/>
            </a:endParaRPr>
          </a:p>
          <a:p>
            <a:pPr>
              <a:buFont typeface="Arial" panose="020B0604020202020204" pitchFamily="34" charset="0"/>
              <a:buChar char="•"/>
            </a:pPr>
            <a:r>
              <a:rPr lang="en-US">
                <a:latin typeface="Play" panose="020B0604020202020204" charset="0"/>
              </a:rPr>
              <a:t>Include lazy-Susan bearing integration at the base to reduce rotational load</a:t>
            </a:r>
          </a:p>
          <a:p>
            <a:endParaRPr lang="en-US">
              <a:latin typeface="Play" panose="020B0604020202020204" charset="0"/>
            </a:endParaRPr>
          </a:p>
          <a:p>
            <a:pPr>
              <a:buFont typeface="Arial" panose="020B0604020202020204" pitchFamily="34" charset="0"/>
              <a:buChar char="•"/>
            </a:pPr>
            <a:r>
              <a:rPr lang="en-US">
                <a:latin typeface="Play" panose="020B0604020202020204" charset="0"/>
              </a:rPr>
              <a:t>Optimized arm geometry for a 27.5 in. reach to cover solar panel surface at a 45° tilt</a:t>
            </a:r>
          </a:p>
          <a:p>
            <a:pPr>
              <a:buFont typeface="Arial" panose="020B0604020202020204" pitchFamily="34" charset="0"/>
              <a:buChar char="•"/>
            </a:pPr>
            <a:endParaRPr lang="en-US">
              <a:latin typeface="Play" panose="020B0604020202020204" charset="0"/>
            </a:endParaRPr>
          </a:p>
          <a:p>
            <a:pPr>
              <a:buFont typeface="Arial" panose="020B0604020202020204" pitchFamily="34" charset="0"/>
              <a:buChar char="•"/>
            </a:pPr>
            <a:r>
              <a:rPr lang="en-US">
                <a:latin typeface="Play" panose="020B0604020202020204" charset="0"/>
              </a:rPr>
              <a:t>Servos draw 7V / 16.5 Amps peak .</a:t>
            </a:r>
          </a:p>
          <a:p>
            <a:pPr lvl="1">
              <a:buFont typeface="Arial" panose="020B0604020202020204" pitchFamily="34" charset="0"/>
              <a:buChar char="•"/>
            </a:pPr>
            <a:r>
              <a:rPr lang="en-US">
                <a:latin typeface="Play" panose="020B0604020202020204" charset="0"/>
              </a:rPr>
              <a:t>Routed through 7V / 20 Amps peak power rail.  </a:t>
            </a:r>
          </a:p>
          <a:p>
            <a:pPr>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48BFE1B5-2D06-4988-08DD-A11447BC48B0}"/>
              </a:ext>
            </a:extLst>
          </p:cNvPr>
          <p:cNvPicPr>
            <a:picLocks noChangeAspect="1"/>
          </p:cNvPicPr>
          <p:nvPr/>
        </p:nvPicPr>
        <p:blipFill>
          <a:blip r:embed="rId2"/>
          <a:stretch>
            <a:fillRect/>
          </a:stretch>
        </p:blipFill>
        <p:spPr>
          <a:xfrm>
            <a:off x="9030068" y="1883629"/>
            <a:ext cx="2737389" cy="3677927"/>
          </a:xfrm>
          <a:prstGeom prst="rect">
            <a:avLst/>
          </a:prstGeom>
        </p:spPr>
      </p:pic>
      <p:pic>
        <p:nvPicPr>
          <p:cNvPr id="7" name="Picture 6">
            <a:extLst>
              <a:ext uri="{FF2B5EF4-FFF2-40B4-BE49-F238E27FC236}">
                <a16:creationId xmlns:a16="http://schemas.microsoft.com/office/drawing/2014/main" id="{912669E9-BD4B-1A40-6AC8-D91F16592BDB}"/>
              </a:ext>
            </a:extLst>
          </p:cNvPr>
          <p:cNvPicPr>
            <a:picLocks noChangeAspect="1"/>
          </p:cNvPicPr>
          <p:nvPr/>
        </p:nvPicPr>
        <p:blipFill>
          <a:blip r:embed="rId3"/>
          <a:stretch>
            <a:fillRect/>
          </a:stretch>
        </p:blipFill>
        <p:spPr>
          <a:xfrm>
            <a:off x="6344589" y="2029459"/>
            <a:ext cx="2514129" cy="3532097"/>
          </a:xfrm>
          <a:prstGeom prst="rect">
            <a:avLst/>
          </a:prstGeom>
        </p:spPr>
      </p:pic>
      <p:sp>
        <p:nvSpPr>
          <p:cNvPr id="10" name="TextBox 9">
            <a:extLst>
              <a:ext uri="{FF2B5EF4-FFF2-40B4-BE49-F238E27FC236}">
                <a16:creationId xmlns:a16="http://schemas.microsoft.com/office/drawing/2014/main" id="{329CBF76-B9AD-9BDD-2AF2-E600E6E38D5D}"/>
              </a:ext>
            </a:extLst>
          </p:cNvPr>
          <p:cNvSpPr txBox="1"/>
          <p:nvPr/>
        </p:nvSpPr>
        <p:spPr>
          <a:xfrm>
            <a:off x="6534415" y="5561556"/>
            <a:ext cx="2134476" cy="369332"/>
          </a:xfrm>
          <a:prstGeom prst="rect">
            <a:avLst/>
          </a:prstGeom>
          <a:noFill/>
        </p:spPr>
        <p:txBody>
          <a:bodyPr wrap="square">
            <a:spAutoFit/>
          </a:bodyPr>
          <a:lstStyle/>
          <a:p>
            <a:pPr algn="ctr"/>
            <a:r>
              <a:rPr lang="en-US" b="1"/>
              <a:t>Proposed Design</a:t>
            </a:r>
          </a:p>
        </p:txBody>
      </p:sp>
      <p:sp>
        <p:nvSpPr>
          <p:cNvPr id="11" name="TextBox 10">
            <a:extLst>
              <a:ext uri="{FF2B5EF4-FFF2-40B4-BE49-F238E27FC236}">
                <a16:creationId xmlns:a16="http://schemas.microsoft.com/office/drawing/2014/main" id="{E3E501C5-5399-157E-5614-380A754442EE}"/>
              </a:ext>
            </a:extLst>
          </p:cNvPr>
          <p:cNvSpPr txBox="1"/>
          <p:nvPr/>
        </p:nvSpPr>
        <p:spPr>
          <a:xfrm>
            <a:off x="9219324" y="5561556"/>
            <a:ext cx="2134476" cy="369332"/>
          </a:xfrm>
          <a:prstGeom prst="rect">
            <a:avLst/>
          </a:prstGeom>
          <a:noFill/>
        </p:spPr>
        <p:txBody>
          <a:bodyPr wrap="square">
            <a:spAutoFit/>
          </a:bodyPr>
          <a:lstStyle/>
          <a:p>
            <a:pPr algn="ctr"/>
            <a:r>
              <a:rPr lang="en-US" b="1"/>
              <a:t>Finalized Design</a:t>
            </a:r>
          </a:p>
        </p:txBody>
      </p:sp>
    </p:spTree>
    <p:extLst>
      <p:ext uri="{BB962C8B-B14F-4D97-AF65-F5344CB8AC3E}">
        <p14:creationId xmlns:p14="http://schemas.microsoft.com/office/powerpoint/2010/main" val="182122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2CFA84-69F5-9726-F4A2-48912EE76BE6}"/>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7DFA8FE-B3CD-2991-A8BD-900D2256D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725AECF-FADC-ECC0-6E00-C3C7D77B414D}"/>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Brush CAD</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57227261-B920-C865-FB1E-B05B2285C4D3}"/>
              </a:ext>
            </a:extLst>
          </p:cNvPr>
          <p:cNvSpPr>
            <a:spLocks noGrp="1"/>
          </p:cNvSpPr>
          <p:nvPr>
            <p:ph type="sldNum" sz="quarter" idx="12"/>
          </p:nvPr>
        </p:nvSpPr>
        <p:spPr/>
        <p:txBody>
          <a:bodyPr/>
          <a:lstStyle/>
          <a:p>
            <a:fld id="{BF02CE0C-93E6-4EA4-B77F-79739F379A28}" type="slidenum">
              <a:rPr lang="en-US" smtClean="0"/>
              <a:t>24</a:t>
            </a:fld>
            <a:endParaRPr lang="en-US"/>
          </a:p>
        </p:txBody>
      </p:sp>
      <p:sp>
        <p:nvSpPr>
          <p:cNvPr id="4" name="TextBox 3">
            <a:extLst>
              <a:ext uri="{FF2B5EF4-FFF2-40B4-BE49-F238E27FC236}">
                <a16:creationId xmlns:a16="http://schemas.microsoft.com/office/drawing/2014/main" id="{B0A35481-8679-FC0C-C681-594EAB5CFF14}"/>
              </a:ext>
            </a:extLst>
          </p:cNvPr>
          <p:cNvSpPr txBox="1"/>
          <p:nvPr/>
        </p:nvSpPr>
        <p:spPr>
          <a:xfrm>
            <a:off x="556532" y="2001251"/>
            <a:ext cx="4233850" cy="4401205"/>
          </a:xfrm>
          <a:prstGeom prst="rect">
            <a:avLst/>
          </a:prstGeom>
          <a:noFill/>
        </p:spPr>
        <p:txBody>
          <a:bodyPr wrap="square">
            <a:spAutoFit/>
          </a:bodyPr>
          <a:lstStyle/>
          <a:p>
            <a:pPr>
              <a:buFont typeface="Arial" panose="020B0604020202020204" pitchFamily="34" charset="0"/>
              <a:buChar char="•"/>
            </a:pPr>
            <a:r>
              <a:rPr lang="en-US" sz="2000">
                <a:latin typeface="Play" panose="00000500000000000000" pitchFamily="2" charset="0"/>
              </a:rPr>
              <a:t> Design a dual rotation brush module utilizing static bristles </a:t>
            </a:r>
          </a:p>
          <a:p>
            <a:r>
              <a:rPr lang="en-US" sz="2000">
                <a:latin typeface="Play" panose="00000500000000000000" pitchFamily="2" charset="0"/>
              </a:rPr>
              <a:t>(Eco maid Brush Replacement)</a:t>
            </a:r>
          </a:p>
          <a:p>
            <a:endParaRPr lang="en-US" sz="2000">
              <a:latin typeface="Play" panose="00000500000000000000" pitchFamily="2" charset="0"/>
            </a:endParaRPr>
          </a:p>
          <a:p>
            <a:pPr>
              <a:buFont typeface="Arial" panose="020B0604020202020204" pitchFamily="34" charset="0"/>
              <a:buChar char="•"/>
            </a:pPr>
            <a:r>
              <a:rPr lang="en-US" sz="2000">
                <a:latin typeface="Play" panose="00000500000000000000" pitchFamily="2" charset="0"/>
              </a:rPr>
              <a:t> Low profile brush housing.</a:t>
            </a:r>
          </a:p>
          <a:p>
            <a:endParaRPr lang="en-US" sz="2000">
              <a:latin typeface="Play" panose="00000500000000000000" pitchFamily="2" charset="0"/>
            </a:endParaRPr>
          </a:p>
          <a:p>
            <a:pPr>
              <a:buFont typeface="Arial" panose="020B0604020202020204" pitchFamily="34" charset="0"/>
              <a:buChar char="•"/>
            </a:pPr>
            <a:r>
              <a:rPr lang="en-US" sz="2000">
                <a:latin typeface="Play" panose="00000500000000000000" pitchFamily="2" charset="0"/>
              </a:rPr>
              <a:t> Motor housings for N20 Motors to spin beveled gear drive train.</a:t>
            </a:r>
          </a:p>
          <a:p>
            <a:pPr>
              <a:buFont typeface="Arial" panose="020B0604020202020204" pitchFamily="34" charset="0"/>
              <a:buChar char="•"/>
            </a:pPr>
            <a:endParaRPr lang="en-US" sz="2000">
              <a:latin typeface="Play" panose="00000500000000000000" pitchFamily="2" charset="0"/>
            </a:endParaRPr>
          </a:p>
          <a:p>
            <a:pPr>
              <a:buFont typeface="Arial" panose="020B0604020202020204" pitchFamily="34" charset="0"/>
              <a:buChar char="•"/>
            </a:pPr>
            <a:r>
              <a:rPr lang="en-US" sz="2000">
                <a:latin typeface="Play" panose="00000500000000000000" pitchFamily="2" charset="0"/>
              </a:rPr>
              <a:t> Integrated onto 5-Axis arm to be able to tilt and pivot.</a:t>
            </a:r>
          </a:p>
          <a:p>
            <a:endParaRPr lang="en-US" sz="2000">
              <a:latin typeface="Play" panose="00000500000000000000" pitchFamily="2" charset="0"/>
            </a:endParaRPr>
          </a:p>
          <a:p>
            <a:pPr>
              <a:buFont typeface="Arial" panose="020B0604020202020204" pitchFamily="34" charset="0"/>
              <a:buChar char="•"/>
            </a:pPr>
            <a:r>
              <a:rPr lang="en-US" sz="2000">
                <a:latin typeface="Play" panose="00000500000000000000" pitchFamily="2" charset="0"/>
              </a:rPr>
              <a:t> Routed in Parallel through 7v power rail. </a:t>
            </a:r>
          </a:p>
        </p:txBody>
      </p:sp>
      <p:pic>
        <p:nvPicPr>
          <p:cNvPr id="2050" name="Picture 2" descr="Amazon.com - ECOMAID Replacement Parts for iRobot Roomba 600 Series 690 694  692 680 660 665 651 650 614 &amp; 500 Series 595 585 564,6 Filter,6 Side Brush,3  Pairs Bristle and Flexible Beater Brush">
            <a:extLst>
              <a:ext uri="{FF2B5EF4-FFF2-40B4-BE49-F238E27FC236}">
                <a16:creationId xmlns:a16="http://schemas.microsoft.com/office/drawing/2014/main" id="{3FC2CD32-180F-0807-2224-1331811A2A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783" b="33514"/>
          <a:stretch>
            <a:fillRect/>
          </a:stretch>
        </p:blipFill>
        <p:spPr bwMode="auto">
          <a:xfrm>
            <a:off x="5192448" y="1520388"/>
            <a:ext cx="4672224" cy="15279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D0804E-412B-C15B-D6E6-A65815F32F55}"/>
              </a:ext>
            </a:extLst>
          </p:cNvPr>
          <p:cNvPicPr>
            <a:picLocks noChangeAspect="1"/>
          </p:cNvPicPr>
          <p:nvPr/>
        </p:nvPicPr>
        <p:blipFill>
          <a:blip r:embed="rId3"/>
          <a:stretch>
            <a:fillRect/>
          </a:stretch>
        </p:blipFill>
        <p:spPr>
          <a:xfrm>
            <a:off x="4790382" y="2850088"/>
            <a:ext cx="4886530" cy="3084740"/>
          </a:xfrm>
          <a:prstGeom prst="rect">
            <a:avLst/>
          </a:prstGeom>
        </p:spPr>
      </p:pic>
      <p:pic>
        <p:nvPicPr>
          <p:cNvPr id="14" name="Picture 13">
            <a:extLst>
              <a:ext uri="{FF2B5EF4-FFF2-40B4-BE49-F238E27FC236}">
                <a16:creationId xmlns:a16="http://schemas.microsoft.com/office/drawing/2014/main" id="{CFBB5D97-9CA9-63DD-452C-06D7980219F1}"/>
              </a:ext>
            </a:extLst>
          </p:cNvPr>
          <p:cNvPicPr>
            <a:picLocks noChangeAspect="1"/>
          </p:cNvPicPr>
          <p:nvPr/>
        </p:nvPicPr>
        <p:blipFill>
          <a:blip r:embed="rId4"/>
          <a:stretch>
            <a:fillRect/>
          </a:stretch>
        </p:blipFill>
        <p:spPr>
          <a:xfrm>
            <a:off x="8120414" y="4236721"/>
            <a:ext cx="2826298" cy="2171921"/>
          </a:xfrm>
          <a:prstGeom prst="rect">
            <a:avLst/>
          </a:prstGeom>
        </p:spPr>
      </p:pic>
    </p:spTree>
    <p:extLst>
      <p:ext uri="{BB962C8B-B14F-4D97-AF65-F5344CB8AC3E}">
        <p14:creationId xmlns:p14="http://schemas.microsoft.com/office/powerpoint/2010/main" val="3051719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428094-C002-1983-B1D2-93E42412BAB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3A882EA-B2DC-9DB0-B698-45AF4768E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8F9A2DC-8E2E-9F62-DA3C-94D87AB723C9}"/>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5-Axis Software</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3D7DFE29-8BB7-A246-73F3-F4AC5E52F24B}"/>
              </a:ext>
            </a:extLst>
          </p:cNvPr>
          <p:cNvSpPr>
            <a:spLocks noGrp="1"/>
          </p:cNvSpPr>
          <p:nvPr>
            <p:ph type="sldNum" sz="quarter" idx="12"/>
          </p:nvPr>
        </p:nvSpPr>
        <p:spPr/>
        <p:txBody>
          <a:bodyPr/>
          <a:lstStyle/>
          <a:p>
            <a:fld id="{BF02CE0C-93E6-4EA4-B77F-79739F379A28}" type="slidenum">
              <a:rPr lang="en-US" smtClean="0"/>
              <a:t>25</a:t>
            </a:fld>
            <a:endParaRPr lang="en-US"/>
          </a:p>
        </p:txBody>
      </p:sp>
      <p:sp>
        <p:nvSpPr>
          <p:cNvPr id="3" name="TextBox 2">
            <a:extLst>
              <a:ext uri="{FF2B5EF4-FFF2-40B4-BE49-F238E27FC236}">
                <a16:creationId xmlns:a16="http://schemas.microsoft.com/office/drawing/2014/main" id="{6972FC9D-56B6-3D42-EC26-C0B6D72685F5}"/>
              </a:ext>
            </a:extLst>
          </p:cNvPr>
          <p:cNvSpPr txBox="1"/>
          <p:nvPr/>
        </p:nvSpPr>
        <p:spPr>
          <a:xfrm>
            <a:off x="556532" y="1636330"/>
            <a:ext cx="5112748" cy="4985980"/>
          </a:xfrm>
          <a:prstGeom prst="rect">
            <a:avLst/>
          </a:prstGeom>
          <a:noFill/>
        </p:spPr>
        <p:txBody>
          <a:bodyPr wrap="square">
            <a:spAutoFit/>
          </a:bodyPr>
          <a:lstStyle/>
          <a:p>
            <a:pPr>
              <a:buFont typeface="Arial" panose="020B0604020202020204" pitchFamily="34" charset="0"/>
              <a:buChar char="•"/>
            </a:pPr>
            <a:r>
              <a:rPr lang="en-US" sz="2000">
                <a:latin typeface="Play" panose="00000500000000000000" pitchFamily="2" charset="0"/>
              </a:rPr>
              <a:t> Programmed through </a:t>
            </a:r>
            <a:r>
              <a:rPr lang="en-US" sz="2000" err="1">
                <a:latin typeface="Play" panose="00000500000000000000" pitchFamily="2" charset="0"/>
              </a:rPr>
              <a:t>Pololu</a:t>
            </a:r>
            <a:r>
              <a:rPr lang="en-US" sz="2000">
                <a:latin typeface="Play" panose="00000500000000000000" pitchFamily="2" charset="0"/>
              </a:rPr>
              <a:t> Maestro Control Center and saves routines directly to the Maestro Controller.</a:t>
            </a:r>
          </a:p>
          <a:p>
            <a:pPr>
              <a:buFont typeface="Arial" panose="020B0604020202020204" pitchFamily="34" charset="0"/>
              <a:buChar char="•"/>
            </a:pPr>
            <a:endParaRPr lang="en-US" sz="2000">
              <a:latin typeface="Play" panose="00000500000000000000" pitchFamily="2" charset="0"/>
            </a:endParaRPr>
          </a:p>
          <a:p>
            <a:pPr>
              <a:buFont typeface="Arial" panose="020B0604020202020204" pitchFamily="34" charset="0"/>
              <a:buChar char="•"/>
            </a:pPr>
            <a:r>
              <a:rPr lang="en-US" sz="2000">
                <a:latin typeface="Play" panose="00000500000000000000" pitchFamily="2" charset="0"/>
              </a:rPr>
              <a:t> Utilizes Visual programing to position the arm and modify speed, acceleration, and servo limits.</a:t>
            </a:r>
          </a:p>
          <a:p>
            <a:endParaRPr lang="en-US" sz="2000">
              <a:latin typeface="Play" panose="00000500000000000000" pitchFamily="2" charset="0"/>
            </a:endParaRPr>
          </a:p>
          <a:p>
            <a:pPr>
              <a:buFont typeface="Arial" panose="020B0604020202020204" pitchFamily="34" charset="0"/>
              <a:buChar char="•"/>
            </a:pPr>
            <a:r>
              <a:rPr lang="en-US" sz="2000">
                <a:latin typeface="Play" panose="00000500000000000000" pitchFamily="2" charset="0"/>
              </a:rPr>
              <a:t> Developed motion sequences for panel approach, cleaning path, and rest positions.</a:t>
            </a:r>
          </a:p>
          <a:p>
            <a:endParaRPr lang="en-US" sz="2000">
              <a:latin typeface="Play" panose="00000500000000000000" pitchFamily="2" charset="0"/>
            </a:endParaRPr>
          </a:p>
          <a:p>
            <a:pPr>
              <a:buFont typeface="Arial" panose="020B0604020202020204" pitchFamily="34" charset="0"/>
              <a:buChar char="•"/>
            </a:pPr>
            <a:r>
              <a:rPr lang="en-US" sz="2000">
                <a:latin typeface="Play" panose="00000500000000000000" pitchFamily="2" charset="0"/>
              </a:rPr>
              <a:t> Routines are called as a sequence from the main rover code without recurring scripts.</a:t>
            </a:r>
          </a:p>
          <a:p>
            <a:endParaRPr lang="en-US">
              <a:latin typeface="Play" panose="00000500000000000000" pitchFamily="2" charset="0"/>
            </a:endParaRPr>
          </a:p>
        </p:txBody>
      </p:sp>
      <p:pic>
        <p:nvPicPr>
          <p:cNvPr id="5" name="Picture 4">
            <a:extLst>
              <a:ext uri="{FF2B5EF4-FFF2-40B4-BE49-F238E27FC236}">
                <a16:creationId xmlns:a16="http://schemas.microsoft.com/office/drawing/2014/main" id="{8CDD2C11-3468-802A-1427-5D602181B2E1}"/>
              </a:ext>
            </a:extLst>
          </p:cNvPr>
          <p:cNvPicPr>
            <a:picLocks noChangeAspect="1"/>
          </p:cNvPicPr>
          <p:nvPr/>
        </p:nvPicPr>
        <p:blipFill>
          <a:blip r:embed="rId2"/>
          <a:stretch>
            <a:fillRect/>
          </a:stretch>
        </p:blipFill>
        <p:spPr>
          <a:xfrm>
            <a:off x="5885377" y="1818125"/>
            <a:ext cx="5882080" cy="4370427"/>
          </a:xfrm>
          <a:prstGeom prst="rect">
            <a:avLst/>
          </a:prstGeom>
        </p:spPr>
      </p:pic>
    </p:spTree>
    <p:extLst>
      <p:ext uri="{BB962C8B-B14F-4D97-AF65-F5344CB8AC3E}">
        <p14:creationId xmlns:p14="http://schemas.microsoft.com/office/powerpoint/2010/main" val="2687898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E97DF7-956E-BD8F-93A5-AE4EDAD0A64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71BAAF0-64C7-53B5-7153-A8A72CD82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46D6457-DFE5-F79D-B7FE-ABA50BB72E19}"/>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Software Architecture</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62027F8C-F706-F73E-DFBA-E4BBABDA9287}"/>
              </a:ext>
            </a:extLst>
          </p:cNvPr>
          <p:cNvSpPr>
            <a:spLocks noGrp="1"/>
          </p:cNvSpPr>
          <p:nvPr>
            <p:ph type="sldNum" sz="quarter" idx="12"/>
          </p:nvPr>
        </p:nvSpPr>
        <p:spPr/>
        <p:txBody>
          <a:bodyPr/>
          <a:lstStyle/>
          <a:p>
            <a:fld id="{BF02CE0C-93E6-4EA4-B77F-79739F379A28}" type="slidenum">
              <a:rPr lang="en-US" smtClean="0"/>
              <a:t>26</a:t>
            </a:fld>
            <a:endParaRPr lang="en-US"/>
          </a:p>
        </p:txBody>
      </p:sp>
      <p:sp>
        <p:nvSpPr>
          <p:cNvPr id="5" name="TextBox 4">
            <a:extLst>
              <a:ext uri="{FF2B5EF4-FFF2-40B4-BE49-F238E27FC236}">
                <a16:creationId xmlns:a16="http://schemas.microsoft.com/office/drawing/2014/main" id="{ED45BE63-AD24-82EC-DAE1-1A42E11498A5}"/>
              </a:ext>
            </a:extLst>
          </p:cNvPr>
          <p:cNvSpPr txBox="1"/>
          <p:nvPr/>
        </p:nvSpPr>
        <p:spPr>
          <a:xfrm>
            <a:off x="556532" y="1595021"/>
            <a:ext cx="11210924" cy="4985980"/>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The Astraeus system is structured into modular Python scripts, each responsible for a specific task.</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Two parallel processes run at startup:</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A Flask web server (</a:t>
            </a:r>
            <a:r>
              <a:rPr kumimoji="0" lang="en-US" altLang="en-US" sz="2000" b="1" i="0" u="none" strike="noStrike" cap="none" normalizeH="0" baseline="0">
                <a:ln>
                  <a:noFill/>
                </a:ln>
                <a:solidFill>
                  <a:schemeClr val="tx1"/>
                </a:solidFill>
                <a:effectLst/>
                <a:latin typeface="Play" panose="00000500000000000000" pitchFamily="2" charset="0"/>
              </a:rPr>
              <a:t>app.py</a:t>
            </a:r>
            <a:r>
              <a:rPr kumimoji="0" lang="en-US" altLang="en-US" sz="2000" b="0" i="0" u="none" strike="noStrike" cap="none" normalizeH="0" baseline="0">
                <a:ln>
                  <a:noFill/>
                </a:ln>
                <a:solidFill>
                  <a:schemeClr val="tx1"/>
                </a:solidFill>
                <a:effectLst/>
                <a:latin typeface="Play" panose="00000500000000000000" pitchFamily="2" charset="0"/>
              </a:rPr>
              <a:t>) for user interaction and log display.</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The main control loop (</a:t>
            </a:r>
            <a:r>
              <a:rPr kumimoji="0" lang="en-US" altLang="en-US" sz="2000" b="1" i="0" u="none" strike="noStrike" cap="none" normalizeH="0" baseline="0">
                <a:ln>
                  <a:noFill/>
                </a:ln>
                <a:solidFill>
                  <a:schemeClr val="tx1"/>
                </a:solidFill>
                <a:effectLst/>
                <a:latin typeface="Play" panose="00000500000000000000" pitchFamily="2" charset="0"/>
              </a:rPr>
              <a:t>main.py</a:t>
            </a:r>
            <a:r>
              <a:rPr kumimoji="0" lang="en-US" altLang="en-US" sz="2000" b="0" i="0" u="none" strike="noStrike" cap="none" normalizeH="0" baseline="0">
                <a:ln>
                  <a:noFill/>
                </a:ln>
                <a:solidFill>
                  <a:schemeClr val="tx1"/>
                </a:solidFill>
                <a:effectLst/>
                <a:latin typeface="Play" panose="00000500000000000000" pitchFamily="2" charset="0"/>
              </a:rPr>
              <a:t>) for handling commands.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Manual and autonomous modes are selected through the web interface (</a:t>
            </a:r>
            <a:r>
              <a:rPr kumimoji="0" lang="en-US" altLang="en-US" sz="2000" b="1" i="0" u="none" strike="noStrike" cap="none" normalizeH="0" baseline="0">
                <a:ln>
                  <a:noFill/>
                </a:ln>
                <a:solidFill>
                  <a:schemeClr val="tx1"/>
                </a:solidFill>
                <a:effectLst/>
                <a:latin typeface="Play" panose="00000500000000000000" pitchFamily="2" charset="0"/>
              </a:rPr>
              <a:t>mode.html</a:t>
            </a:r>
            <a:r>
              <a:rPr kumimoji="0" lang="en-US" altLang="en-US" sz="2000" b="0" i="0" u="none" strike="noStrike" cap="none" normalizeH="0" baseline="0">
                <a:ln>
                  <a:noFill/>
                </a:ln>
                <a:solidFill>
                  <a:schemeClr val="tx1"/>
                </a:solidFill>
                <a:effectLst/>
                <a:latin typeface="Play"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Movement commands are processed through </a:t>
            </a:r>
            <a:r>
              <a:rPr kumimoji="0" lang="en-US" altLang="en-US" sz="2000" b="1" i="0" u="none" strike="noStrike" cap="none" normalizeH="0" baseline="0">
                <a:ln>
                  <a:noFill/>
                </a:ln>
                <a:solidFill>
                  <a:schemeClr val="tx1"/>
                </a:solidFill>
                <a:effectLst/>
                <a:latin typeface="Play" panose="00000500000000000000" pitchFamily="2" charset="0"/>
              </a:rPr>
              <a:t>motors.py</a:t>
            </a:r>
            <a:r>
              <a:rPr kumimoji="0" lang="en-US" altLang="en-US" sz="2000" b="0" i="0" u="none" strike="noStrike" cap="none" normalizeH="0" baseline="0">
                <a:ln>
                  <a:noFill/>
                </a:ln>
                <a:solidFill>
                  <a:schemeClr val="tx1"/>
                </a:solidFill>
                <a:effectLst/>
                <a:latin typeface="Play" panose="00000500000000000000" pitchFamily="2" charset="0"/>
              </a:rPr>
              <a:t>, supporting direction and PWM control.</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Autonomous behavior (e.g. tag following, alignment) is encapsulated in </a:t>
            </a:r>
            <a:r>
              <a:rPr kumimoji="0" lang="en-US" altLang="en-US" sz="2000" b="1" i="0" u="none" strike="noStrike" cap="none" normalizeH="0" baseline="0">
                <a:ln>
                  <a:noFill/>
                </a:ln>
                <a:solidFill>
                  <a:schemeClr val="tx1"/>
                </a:solidFill>
                <a:effectLst/>
                <a:latin typeface="Play" panose="00000500000000000000" pitchFamily="2" charset="0"/>
              </a:rPr>
              <a:t>autonomy.py</a:t>
            </a:r>
            <a:r>
              <a:rPr kumimoji="0" lang="en-US" altLang="en-US" sz="2000" b="0" i="0" u="none" strike="noStrike" cap="none" normalizeH="0" baseline="0">
                <a:ln>
                  <a:noFill/>
                </a:ln>
                <a:solidFill>
                  <a:schemeClr val="tx1"/>
                </a:solidFill>
                <a:effectLst/>
                <a:latin typeface="Play"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All logs, alerts, and warnings are stored in a local SQLite database via </a:t>
            </a:r>
            <a:r>
              <a:rPr kumimoji="0" lang="en-US" altLang="en-US" sz="2000" b="1" i="0" u="none" strike="noStrike" cap="none" normalizeH="0" baseline="0">
                <a:ln>
                  <a:noFill/>
                </a:ln>
                <a:solidFill>
                  <a:schemeClr val="tx1"/>
                </a:solidFill>
                <a:effectLst/>
                <a:latin typeface="Play" panose="00000500000000000000" pitchFamily="2" charset="0"/>
              </a:rPr>
              <a:t>logger.py</a:t>
            </a:r>
            <a:r>
              <a:rPr kumimoji="0" lang="en-US" altLang="en-US" sz="2000" b="0" i="0" u="none" strike="noStrike" cap="none" normalizeH="0" baseline="0">
                <a:ln>
                  <a:noFill/>
                </a:ln>
                <a:solidFill>
                  <a:schemeClr val="tx1"/>
                </a:solidFill>
                <a:effectLst/>
                <a:latin typeface="Play"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The </a:t>
            </a:r>
            <a:r>
              <a:rPr kumimoji="0" lang="en-US" altLang="en-US" sz="2000" b="1" i="0" u="none" strike="noStrike" cap="none" normalizeH="0" baseline="0">
                <a:ln>
                  <a:noFill/>
                </a:ln>
                <a:solidFill>
                  <a:schemeClr val="tx1"/>
                </a:solidFill>
                <a:effectLst/>
                <a:latin typeface="Play" panose="00000500000000000000" pitchFamily="2" charset="0"/>
              </a:rPr>
              <a:t>maestro_module.py </a:t>
            </a:r>
            <a:r>
              <a:rPr kumimoji="0" lang="en-US" altLang="en-US" sz="2000" b="0" i="0" u="none" strike="noStrike" cap="none" normalizeH="0" baseline="0">
                <a:ln>
                  <a:noFill/>
                </a:ln>
                <a:solidFill>
                  <a:schemeClr val="tx1"/>
                </a:solidFill>
                <a:effectLst/>
                <a:latin typeface="Play" panose="00000500000000000000" pitchFamily="2" charset="0"/>
              </a:rPr>
              <a:t>triggers cleaning sequences using the Pololu Maestro controller.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Play" panose="00000500000000000000" pitchFamily="2" charset="0"/>
            </a:endParaRPr>
          </a:p>
        </p:txBody>
      </p:sp>
    </p:spTree>
    <p:extLst>
      <p:ext uri="{BB962C8B-B14F-4D97-AF65-F5344CB8AC3E}">
        <p14:creationId xmlns:p14="http://schemas.microsoft.com/office/powerpoint/2010/main" val="58479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2CCA5E-0F96-0D17-EBA0-5A7E73EA74C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C405A30-CF8B-A22A-FA79-E6478B1CE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3D2E15-A63A-9BAB-A167-F17022E2F104}"/>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Main Flowchart </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5B072AAA-7F1A-8909-AF9F-815D104DB4A3}"/>
              </a:ext>
            </a:extLst>
          </p:cNvPr>
          <p:cNvSpPr>
            <a:spLocks noGrp="1"/>
          </p:cNvSpPr>
          <p:nvPr>
            <p:ph type="sldNum" sz="quarter" idx="12"/>
          </p:nvPr>
        </p:nvSpPr>
        <p:spPr/>
        <p:txBody>
          <a:bodyPr/>
          <a:lstStyle/>
          <a:p>
            <a:fld id="{BF02CE0C-93E6-4EA4-B77F-79739F379A28}" type="slidenum">
              <a:rPr lang="en-US" smtClean="0"/>
              <a:t>27</a:t>
            </a:fld>
            <a:endParaRPr lang="en-US"/>
          </a:p>
        </p:txBody>
      </p:sp>
      <p:pic>
        <p:nvPicPr>
          <p:cNvPr id="4" name="Picture 3" descr="A diagram of a system&#10;&#10;AI-generated content may be incorrect.">
            <a:extLst>
              <a:ext uri="{FF2B5EF4-FFF2-40B4-BE49-F238E27FC236}">
                <a16:creationId xmlns:a16="http://schemas.microsoft.com/office/drawing/2014/main" id="{B63331D6-93D4-39C1-1533-3B72D1D1E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350" y="1154000"/>
            <a:ext cx="5519299" cy="5704000"/>
          </a:xfrm>
          <a:prstGeom prst="rect">
            <a:avLst/>
          </a:prstGeom>
        </p:spPr>
      </p:pic>
    </p:spTree>
    <p:extLst>
      <p:ext uri="{BB962C8B-B14F-4D97-AF65-F5344CB8AC3E}">
        <p14:creationId xmlns:p14="http://schemas.microsoft.com/office/powerpoint/2010/main" val="288029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BDFEF1-3C8A-C339-FDEC-03FB8CAD10A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A1F299C-B40B-9B1B-EDFE-FC61F9704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F77EDBE-C0DF-9AE8-6FA5-0DCDF8A86727}"/>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rPr>
              <a:t>Contribution: Main loop </a:t>
            </a:r>
            <a:endParaRPr lang="en-US" sz="3200" kern="1200">
              <a:solidFill>
                <a:schemeClr val="bg1"/>
              </a:solidFill>
              <a:latin typeface="+mj-lt"/>
              <a:ea typeface="+mj-ea"/>
              <a:cs typeface="+mj-cs"/>
            </a:endParaRPr>
          </a:p>
        </p:txBody>
      </p:sp>
      <p:sp>
        <p:nvSpPr>
          <p:cNvPr id="2" name="Slide Number Placeholder 1">
            <a:extLst>
              <a:ext uri="{FF2B5EF4-FFF2-40B4-BE49-F238E27FC236}">
                <a16:creationId xmlns:a16="http://schemas.microsoft.com/office/drawing/2014/main" id="{ACD28848-3BF8-71F8-3883-5FA78F93641E}"/>
              </a:ext>
            </a:extLst>
          </p:cNvPr>
          <p:cNvSpPr>
            <a:spLocks noGrp="1"/>
          </p:cNvSpPr>
          <p:nvPr>
            <p:ph type="sldNum" sz="quarter" idx="12"/>
          </p:nvPr>
        </p:nvSpPr>
        <p:spPr/>
        <p:txBody>
          <a:bodyPr/>
          <a:lstStyle/>
          <a:p>
            <a:fld id="{BF02CE0C-93E6-4EA4-B77F-79739F379A28}" type="slidenum">
              <a:rPr lang="en-US" smtClean="0"/>
              <a:t>28</a:t>
            </a:fld>
            <a:endParaRPr lang="en-US"/>
          </a:p>
        </p:txBody>
      </p:sp>
      <p:pic>
        <p:nvPicPr>
          <p:cNvPr id="5" name="Picture 4">
            <a:extLst>
              <a:ext uri="{FF2B5EF4-FFF2-40B4-BE49-F238E27FC236}">
                <a16:creationId xmlns:a16="http://schemas.microsoft.com/office/drawing/2014/main" id="{78D4BB1B-871F-FF29-49C3-8D66F91B6AE5}"/>
              </a:ext>
            </a:extLst>
          </p:cNvPr>
          <p:cNvPicPr>
            <a:picLocks noChangeAspect="1"/>
          </p:cNvPicPr>
          <p:nvPr/>
        </p:nvPicPr>
        <p:blipFill>
          <a:blip r:embed="rId2"/>
          <a:stretch>
            <a:fillRect/>
          </a:stretch>
        </p:blipFill>
        <p:spPr>
          <a:xfrm>
            <a:off x="556532" y="1998133"/>
            <a:ext cx="6689516" cy="4148666"/>
          </a:xfrm>
          <a:prstGeom prst="rect">
            <a:avLst/>
          </a:prstGeom>
        </p:spPr>
      </p:pic>
      <p:sp>
        <p:nvSpPr>
          <p:cNvPr id="9" name="TextBox 8">
            <a:extLst>
              <a:ext uri="{FF2B5EF4-FFF2-40B4-BE49-F238E27FC236}">
                <a16:creationId xmlns:a16="http://schemas.microsoft.com/office/drawing/2014/main" id="{1E0A6411-B8CB-6B3A-2B36-49096B199B86}"/>
              </a:ext>
            </a:extLst>
          </p:cNvPr>
          <p:cNvSpPr txBox="1"/>
          <p:nvPr/>
        </p:nvSpPr>
        <p:spPr>
          <a:xfrm>
            <a:off x="7618791" y="1694458"/>
            <a:ext cx="4344609" cy="5073248"/>
          </a:xfrm>
          <a:prstGeom prst="rect">
            <a:avLst/>
          </a:prstGeom>
          <a:noFill/>
        </p:spPr>
        <p:txBody>
          <a:bodyPr wrap="square">
            <a:spAutoFit/>
          </a:bodyPr>
          <a:lstStyle/>
          <a:p>
            <a:pPr marL="0" marR="0" lvl="0" indent="0" algn="l" defTabSz="914400" rtl="0" eaLnBrk="0" fontAlgn="base" latinLnBrk="0" hangingPunct="0">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Continuously checks selected mode from the UI.</a:t>
            </a:r>
          </a:p>
          <a:p>
            <a:pPr marL="0" marR="0" lvl="0" indent="0" algn="l" defTabSz="914400" rtl="0" eaLnBrk="0" fontAlgn="base" latinLnBrk="0" hangingPunct="0">
              <a:spcBef>
                <a:spcPct val="0"/>
              </a:spcBef>
              <a:spcAft>
                <a:spcPct val="0"/>
              </a:spcAft>
              <a:buClrTx/>
              <a:buSzTx/>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Detects when mode changes and prints the update.</a:t>
            </a:r>
          </a:p>
          <a:p>
            <a:pPr marL="0" marR="0" lvl="0" indent="0" algn="l" defTabSz="914400" rtl="0" eaLnBrk="0" fontAlgn="base" latinLnBrk="0" hangingPunct="0">
              <a:spcBef>
                <a:spcPct val="0"/>
              </a:spcBef>
              <a:spcAft>
                <a:spcPct val="0"/>
              </a:spcAft>
              <a:buClrTx/>
              <a:buSzTx/>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If in manual mode, calls </a:t>
            </a:r>
            <a:r>
              <a:rPr kumimoji="0" lang="en-US" altLang="en-US" sz="2000" b="0" i="0" u="none" strike="noStrike" cap="none" normalizeH="0" baseline="0" err="1">
                <a:ln>
                  <a:noFill/>
                </a:ln>
                <a:solidFill>
                  <a:schemeClr val="tx1"/>
                </a:solidFill>
                <a:effectLst/>
                <a:latin typeface="Play" panose="00000500000000000000" pitchFamily="2" charset="0"/>
              </a:rPr>
              <a:t>handle_manual</a:t>
            </a:r>
            <a:r>
              <a:rPr kumimoji="0" lang="en-US" altLang="en-US" sz="2000" b="0" i="0" u="none" strike="noStrike" cap="none" normalizeH="0" baseline="0">
                <a:ln>
                  <a:noFill/>
                </a:ln>
                <a:solidFill>
                  <a:schemeClr val="tx1"/>
                </a:solidFill>
                <a:effectLst/>
                <a:latin typeface="Play" panose="00000500000000000000" pitchFamily="2" charset="0"/>
              </a:rPr>
              <a:t>() (unless autonomy is busy).</a:t>
            </a:r>
          </a:p>
          <a:p>
            <a:pPr marL="0" marR="0" lvl="0" indent="0" algn="l" defTabSz="914400" rtl="0" eaLnBrk="0" fontAlgn="base" latinLnBrk="0" hangingPunct="0">
              <a:spcBef>
                <a:spcPct val="0"/>
              </a:spcBef>
              <a:spcAft>
                <a:spcPct val="0"/>
              </a:spcAft>
              <a:buClrTx/>
              <a:buSzTx/>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If in autonomous mode, runs </a:t>
            </a:r>
            <a:r>
              <a:rPr kumimoji="0" lang="en-US" altLang="en-US" sz="2000" b="0" i="0" u="none" strike="noStrike" cap="none" normalizeH="0" baseline="0" err="1">
                <a:ln>
                  <a:noFill/>
                </a:ln>
                <a:solidFill>
                  <a:schemeClr val="tx1"/>
                </a:solidFill>
                <a:effectLst/>
                <a:latin typeface="Play" panose="00000500000000000000" pitchFamily="2" charset="0"/>
              </a:rPr>
              <a:t>handle_autonomy</a:t>
            </a:r>
            <a:r>
              <a:rPr kumimoji="0" lang="en-US" altLang="en-US" sz="2000" b="0" i="0" u="none" strike="noStrike" cap="none" normalizeH="0" baseline="0">
                <a:ln>
                  <a:noFill/>
                </a:ln>
                <a:solidFill>
                  <a:schemeClr val="tx1"/>
                </a:solidFill>
                <a:effectLst/>
                <a:latin typeface="Play" panose="00000500000000000000" pitchFamily="2" charset="0"/>
              </a:rPr>
              <a:t>().</a:t>
            </a:r>
          </a:p>
          <a:p>
            <a:pPr marL="0" marR="0" lvl="0" indent="0" algn="l" defTabSz="914400" rtl="0" eaLnBrk="0" fontAlgn="base" latinLnBrk="0" hangingPunct="0">
              <a:spcBef>
                <a:spcPct val="0"/>
              </a:spcBef>
              <a:spcAft>
                <a:spcPct val="0"/>
              </a:spcAft>
              <a:buClrTx/>
              <a:buSzTx/>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Ensures only one control path is active at a time.</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b="0" i="0" u="none" strike="noStrike" cap="none" normalizeH="0" baseline="0">
              <a:ln>
                <a:noFill/>
              </a:ln>
              <a:solidFill>
                <a:schemeClr val="tx1"/>
              </a:solidFill>
              <a:effectLst/>
              <a:latin typeface="Play" panose="00000500000000000000" pitchFamily="2" charset="0"/>
            </a:endParaRPr>
          </a:p>
        </p:txBody>
      </p:sp>
    </p:spTree>
    <p:extLst>
      <p:ext uri="{BB962C8B-B14F-4D97-AF65-F5344CB8AC3E}">
        <p14:creationId xmlns:p14="http://schemas.microsoft.com/office/powerpoint/2010/main" val="319503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695E94-932D-328C-8186-1F803014221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98D004D-FFF6-AF0E-E969-656DD836A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254C32F-BA02-2395-DE38-90DDC7A3C65C}"/>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Mode Select</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448D4DF8-5C09-E542-8007-44A5163F0557}"/>
              </a:ext>
            </a:extLst>
          </p:cNvPr>
          <p:cNvSpPr>
            <a:spLocks noGrp="1"/>
          </p:cNvSpPr>
          <p:nvPr>
            <p:ph type="sldNum" sz="quarter" idx="12"/>
          </p:nvPr>
        </p:nvSpPr>
        <p:spPr/>
        <p:txBody>
          <a:bodyPr/>
          <a:lstStyle/>
          <a:p>
            <a:fld id="{BF02CE0C-93E6-4EA4-B77F-79739F379A28}" type="slidenum">
              <a:rPr lang="en-US" smtClean="0"/>
              <a:t>29</a:t>
            </a:fld>
            <a:endParaRPr lang="en-US"/>
          </a:p>
        </p:txBody>
      </p:sp>
      <p:sp>
        <p:nvSpPr>
          <p:cNvPr id="5" name="TextBox 4">
            <a:extLst>
              <a:ext uri="{FF2B5EF4-FFF2-40B4-BE49-F238E27FC236}">
                <a16:creationId xmlns:a16="http://schemas.microsoft.com/office/drawing/2014/main" id="{5CCD7F86-F301-44EB-B4A0-43ECB7547682}"/>
              </a:ext>
            </a:extLst>
          </p:cNvPr>
          <p:cNvSpPr txBox="1"/>
          <p:nvPr/>
        </p:nvSpPr>
        <p:spPr>
          <a:xfrm>
            <a:off x="329251" y="1634066"/>
            <a:ext cx="5088467" cy="4062651"/>
          </a:xfrm>
          <a:prstGeom prst="rect">
            <a:avLst/>
          </a:prstGeom>
          <a:noFill/>
        </p:spPr>
        <p:txBody>
          <a:bodyPr wrap="square">
            <a:spAutoFit/>
          </a:bodyPr>
          <a:lstStyle/>
          <a:p>
            <a:pPr marL="0" marR="0" lvl="0" indent="0" algn="l" defTabSz="914400" rtl="0" eaLnBrk="0" fontAlgn="base" latinLnBrk="0" hangingPunct="0">
              <a:spcBef>
                <a:spcPct val="0"/>
              </a:spcBef>
              <a:spcAft>
                <a:spcPct val="0"/>
              </a:spcAft>
              <a:buClrTx/>
              <a:buSzTx/>
              <a:buFontTx/>
              <a:buChar char="•"/>
              <a:tabLst/>
            </a:pPr>
            <a:r>
              <a:rPr kumimoji="0" lang="en-US" altLang="en-US" sz="2400" b="0" i="0" u="none" strike="noStrike" cap="none" normalizeH="0" baseline="0">
                <a:ln>
                  <a:noFill/>
                </a:ln>
                <a:solidFill>
                  <a:schemeClr val="tx1"/>
                </a:solidFill>
                <a:effectLst/>
                <a:latin typeface="Play" panose="00000500000000000000" pitchFamily="2" charset="0"/>
              </a:rPr>
              <a:t>Mode selection is handled through the Flask web interface (</a:t>
            </a:r>
            <a:r>
              <a:rPr kumimoji="0" lang="en-US" altLang="en-US" sz="2400" b="1" i="0" u="none" strike="noStrike" cap="none" normalizeH="0" baseline="0">
                <a:ln>
                  <a:noFill/>
                </a:ln>
                <a:solidFill>
                  <a:schemeClr val="tx1"/>
                </a:solidFill>
                <a:effectLst/>
                <a:latin typeface="Play" panose="00000500000000000000" pitchFamily="2" charset="0"/>
              </a:rPr>
              <a:t>mode.html</a:t>
            </a:r>
            <a:r>
              <a:rPr kumimoji="0" lang="en-US" altLang="en-US" sz="2400" b="0" i="0" u="none" strike="noStrike" cap="none" normalizeH="0" baseline="0">
                <a:ln>
                  <a:noFill/>
                </a:ln>
                <a:solidFill>
                  <a:schemeClr val="tx1"/>
                </a:solidFill>
                <a:effectLst/>
                <a:latin typeface="Play" panose="00000500000000000000" pitchFamily="2" charset="0"/>
              </a:rPr>
              <a:t>)</a:t>
            </a:r>
          </a:p>
          <a:p>
            <a:pPr marL="0" marR="0" lvl="0" indent="0" algn="l" defTabSz="914400" rtl="0" eaLnBrk="0" fontAlgn="base" latinLnBrk="0" hangingPunct="0">
              <a:spcBef>
                <a:spcPct val="0"/>
              </a:spcBef>
              <a:spcAft>
                <a:spcPct val="0"/>
              </a:spcAft>
              <a:buClrTx/>
              <a:buSzTx/>
              <a:buFontTx/>
              <a:buChar char="•"/>
              <a:tabLst/>
            </a:pPr>
            <a:endParaRPr kumimoji="0" lang="en-US" altLang="en-US" sz="24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sz="2400" b="0" i="0" u="none" strike="noStrike" cap="none" normalizeH="0" baseline="0">
                <a:ln>
                  <a:noFill/>
                </a:ln>
                <a:solidFill>
                  <a:schemeClr val="tx1"/>
                </a:solidFill>
                <a:effectLst/>
                <a:latin typeface="Play" panose="00000500000000000000" pitchFamily="2" charset="0"/>
              </a:rPr>
              <a:t>Two main modes are available:</a:t>
            </a:r>
          </a:p>
          <a:p>
            <a:pPr marL="457200" marR="0" lvl="1" indent="0" algn="l" defTabSz="914400" rtl="0" eaLnBrk="0" fontAlgn="base" latinLnBrk="0" hangingPunct="0">
              <a:spcBef>
                <a:spcPct val="0"/>
              </a:spcBef>
              <a:spcAft>
                <a:spcPct val="0"/>
              </a:spcAft>
              <a:buClrTx/>
              <a:buSzTx/>
              <a:buFontTx/>
              <a:buChar char="•"/>
              <a:tabLst/>
            </a:pPr>
            <a:r>
              <a:rPr kumimoji="0" lang="en-US" altLang="en-US" sz="2400" b="0" i="0" u="none" strike="noStrike" cap="none" normalizeH="0" baseline="0">
                <a:ln>
                  <a:noFill/>
                </a:ln>
                <a:solidFill>
                  <a:schemeClr val="tx1"/>
                </a:solidFill>
                <a:effectLst/>
                <a:latin typeface="Play" panose="00000500000000000000" pitchFamily="2" charset="0"/>
              </a:rPr>
              <a:t> </a:t>
            </a:r>
            <a:r>
              <a:rPr kumimoji="0" lang="en-US" altLang="en-US" sz="2400" b="1" i="0" u="none" strike="noStrike" cap="none" normalizeH="0" baseline="0">
                <a:ln>
                  <a:noFill/>
                </a:ln>
                <a:solidFill>
                  <a:schemeClr val="tx1"/>
                </a:solidFill>
                <a:effectLst/>
                <a:latin typeface="Play" panose="00000500000000000000" pitchFamily="2" charset="0"/>
              </a:rPr>
              <a:t>Autonomous</a:t>
            </a:r>
            <a:endParaRPr kumimoji="0" lang="en-US" altLang="en-US" sz="2400" b="0" i="0" u="none" strike="noStrike" cap="none" normalizeH="0" baseline="0">
              <a:ln>
                <a:noFill/>
              </a:ln>
              <a:solidFill>
                <a:schemeClr val="tx1"/>
              </a:solidFill>
              <a:effectLst/>
              <a:latin typeface="Play" panose="00000500000000000000" pitchFamily="2" charset="0"/>
            </a:endParaRPr>
          </a:p>
          <a:p>
            <a:pPr marL="457200" marR="0" lvl="1" indent="0" algn="l" defTabSz="914400" rtl="0" eaLnBrk="0" fontAlgn="base" latinLnBrk="0" hangingPunct="0">
              <a:spcBef>
                <a:spcPct val="0"/>
              </a:spcBef>
              <a:spcAft>
                <a:spcPct val="0"/>
              </a:spcAft>
              <a:buClrTx/>
              <a:buSzTx/>
              <a:buFontTx/>
              <a:buChar char="•"/>
              <a:tabLst/>
            </a:pPr>
            <a:r>
              <a:rPr kumimoji="0" lang="en-US" altLang="en-US" sz="2400" b="0" i="0" u="none" strike="noStrike" cap="none" normalizeH="0" baseline="0">
                <a:ln>
                  <a:noFill/>
                </a:ln>
                <a:solidFill>
                  <a:schemeClr val="tx1"/>
                </a:solidFill>
                <a:effectLst/>
                <a:latin typeface="Play" panose="00000500000000000000" pitchFamily="2" charset="0"/>
              </a:rPr>
              <a:t> </a:t>
            </a:r>
            <a:r>
              <a:rPr kumimoji="0" lang="en-US" altLang="en-US" sz="2400" b="1" i="0" u="none" strike="noStrike" cap="none" normalizeH="0" baseline="0">
                <a:ln>
                  <a:noFill/>
                </a:ln>
                <a:solidFill>
                  <a:schemeClr val="tx1"/>
                </a:solidFill>
                <a:effectLst/>
                <a:latin typeface="Play" panose="00000500000000000000" pitchFamily="2" charset="0"/>
              </a:rPr>
              <a:t>Manual</a:t>
            </a:r>
          </a:p>
          <a:p>
            <a:pPr marL="457200" marR="0" lvl="1" indent="0" algn="l" defTabSz="914400" rtl="0" eaLnBrk="0" fontAlgn="base" latinLnBrk="0" hangingPunct="0">
              <a:spcBef>
                <a:spcPct val="0"/>
              </a:spcBef>
              <a:spcAft>
                <a:spcPct val="0"/>
              </a:spcAft>
              <a:buClrTx/>
              <a:buSzTx/>
              <a:buFontTx/>
              <a:buChar char="•"/>
              <a:tabLst/>
            </a:pPr>
            <a:endParaRPr kumimoji="0" lang="en-US" altLang="en-US" sz="24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sz="2400" b="0" i="0" u="none" strike="noStrike" cap="none" normalizeH="0" baseline="0">
                <a:ln>
                  <a:noFill/>
                </a:ln>
                <a:solidFill>
                  <a:schemeClr val="tx1"/>
                </a:solidFill>
                <a:effectLst/>
                <a:latin typeface="Play" panose="00000500000000000000" pitchFamily="2" charset="0"/>
              </a:rPr>
              <a:t>Accessible from the home screen via the “Mode Selection” button.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A screenshot of a computer&#10;&#10;AI-generated content may be incorrect.">
            <a:extLst>
              <a:ext uri="{FF2B5EF4-FFF2-40B4-BE49-F238E27FC236}">
                <a16:creationId xmlns:a16="http://schemas.microsoft.com/office/drawing/2014/main" id="{BFB407E8-8756-F9B8-5C3F-677F2CBBC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797" y="2123485"/>
            <a:ext cx="4453606" cy="3497683"/>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51C48376-C3C6-E6CF-98F2-B067572E4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115" y="2123484"/>
            <a:ext cx="5419685" cy="3497683"/>
          </a:xfrm>
          <a:prstGeom prst="rect">
            <a:avLst/>
          </a:prstGeom>
        </p:spPr>
      </p:pic>
    </p:spTree>
    <p:extLst>
      <p:ext uri="{BB962C8B-B14F-4D97-AF65-F5344CB8AC3E}">
        <p14:creationId xmlns:p14="http://schemas.microsoft.com/office/powerpoint/2010/main" val="9746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5B1BA084-A908-FB59-AF62-DFF2FAE4FC9D}"/>
              </a:ext>
            </a:extLst>
          </p:cNvPr>
          <p:cNvGraphicFramePr>
            <a:graphicFrameLocks noGrp="1"/>
          </p:cNvGraphicFramePr>
          <p:nvPr>
            <p:extLst>
              <p:ext uri="{D42A27DB-BD31-4B8C-83A1-F6EECF244321}">
                <p14:modId xmlns:p14="http://schemas.microsoft.com/office/powerpoint/2010/main" val="2314009867"/>
              </p:ext>
            </p:extLst>
          </p:nvPr>
        </p:nvGraphicFramePr>
        <p:xfrm>
          <a:off x="370415" y="1736362"/>
          <a:ext cx="8053918" cy="4613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556F7F60-5C94-DE41-D48E-80D3D06B84E4}"/>
              </a:ext>
            </a:extLst>
          </p:cNvPr>
          <p:cNvSpPr txBox="1">
            <a:spLocks/>
          </p:cNvSpPr>
          <p:nvPr/>
        </p:nvSpPr>
        <p:spPr>
          <a:xfrm>
            <a:off x="1976976" y="482726"/>
            <a:ext cx="4840795"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a:solidFill>
                  <a:schemeClr val="bg1"/>
                </a:solidFill>
                <a:latin typeface="Play" panose="00000500000000000000" pitchFamily="2" charset="0"/>
                <a:ea typeface="Calibri"/>
                <a:cs typeface="Calibri"/>
              </a:rPr>
              <a:t>Motivation</a:t>
            </a:r>
          </a:p>
        </p:txBody>
      </p:sp>
      <p:sp>
        <p:nvSpPr>
          <p:cNvPr id="4" name="Slide Number Placeholder 3">
            <a:extLst>
              <a:ext uri="{FF2B5EF4-FFF2-40B4-BE49-F238E27FC236}">
                <a16:creationId xmlns:a16="http://schemas.microsoft.com/office/drawing/2014/main" id="{E9B9DB90-0186-0A43-E6FF-35B0439E0501}"/>
              </a:ext>
            </a:extLst>
          </p:cNvPr>
          <p:cNvSpPr>
            <a:spLocks noGrp="1"/>
          </p:cNvSpPr>
          <p:nvPr>
            <p:ph type="sldNum" sz="quarter" idx="12"/>
          </p:nvPr>
        </p:nvSpPr>
        <p:spPr/>
        <p:txBody>
          <a:bodyPr/>
          <a:lstStyle/>
          <a:p>
            <a:fld id="{BF02CE0C-93E6-4EA4-B77F-79739F379A28}" type="slidenum">
              <a:rPr lang="en-US" smtClean="0">
                <a:solidFill>
                  <a:schemeClr val="bg1"/>
                </a:solidFill>
              </a:rPr>
              <a:t>3</a:t>
            </a:fld>
            <a:endParaRPr lang="en-US">
              <a:solidFill>
                <a:schemeClr val="bg1"/>
              </a:solidFill>
            </a:endParaRPr>
          </a:p>
        </p:txBody>
      </p:sp>
      <p:pic>
        <p:nvPicPr>
          <p:cNvPr id="2051" name="Picture 3" descr="Mars lander losing power because of dust on solar panels - ABC News">
            <a:extLst>
              <a:ext uri="{FF2B5EF4-FFF2-40B4-BE49-F238E27FC236}">
                <a16:creationId xmlns:a16="http://schemas.microsoft.com/office/drawing/2014/main" id="{769EA1D9-7C82-1EED-CE4A-00D601D6FE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5075" y="2619135"/>
            <a:ext cx="3499813" cy="19686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806A08E-7806-3170-9631-C4FCF64AEB83}"/>
              </a:ext>
            </a:extLst>
          </p:cNvPr>
          <p:cNvSpPr txBox="1"/>
          <p:nvPr/>
        </p:nvSpPr>
        <p:spPr>
          <a:xfrm>
            <a:off x="8788380" y="4709307"/>
            <a:ext cx="3033205" cy="738664"/>
          </a:xfrm>
          <a:prstGeom prst="rect">
            <a:avLst/>
          </a:prstGeom>
          <a:noFill/>
        </p:spPr>
        <p:txBody>
          <a:bodyPr wrap="square" rtlCol="0">
            <a:spAutoFit/>
          </a:bodyPr>
          <a:lstStyle/>
          <a:p>
            <a:pPr algn="ctr"/>
            <a:r>
              <a:rPr lang="en-US" sz="1400">
                <a:solidFill>
                  <a:schemeClr val="bg1"/>
                </a:solidFill>
                <a:latin typeface="Play" panose="00000500000000000000" pitchFamily="2" charset="0"/>
              </a:rPr>
              <a:t>Figure 1- Mars lander losing power due to dust collection on solar panels. </a:t>
            </a:r>
          </a:p>
        </p:txBody>
      </p:sp>
    </p:spTree>
    <p:extLst>
      <p:ext uri="{BB962C8B-B14F-4D97-AF65-F5344CB8AC3E}">
        <p14:creationId xmlns:p14="http://schemas.microsoft.com/office/powerpoint/2010/main" val="227206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EF276B-457F-A4F2-EF4D-7EE7763C7B2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1248336-351D-9771-5B89-0B3C03E55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86B6338-ACFB-CB06-3780-CBF7E90A5F13}"/>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Manual Interface</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FA2865AA-4F3B-7DA0-63F8-7EB15FE1A863}"/>
              </a:ext>
            </a:extLst>
          </p:cNvPr>
          <p:cNvSpPr>
            <a:spLocks noGrp="1"/>
          </p:cNvSpPr>
          <p:nvPr>
            <p:ph type="sldNum" sz="quarter" idx="12"/>
          </p:nvPr>
        </p:nvSpPr>
        <p:spPr/>
        <p:txBody>
          <a:bodyPr/>
          <a:lstStyle/>
          <a:p>
            <a:fld id="{BF02CE0C-93E6-4EA4-B77F-79739F379A28}" type="slidenum">
              <a:rPr lang="en-US" smtClean="0"/>
              <a:t>30</a:t>
            </a:fld>
            <a:endParaRPr lang="en-US"/>
          </a:p>
        </p:txBody>
      </p:sp>
      <p:sp>
        <p:nvSpPr>
          <p:cNvPr id="5" name="TextBox 4">
            <a:extLst>
              <a:ext uri="{FF2B5EF4-FFF2-40B4-BE49-F238E27FC236}">
                <a16:creationId xmlns:a16="http://schemas.microsoft.com/office/drawing/2014/main" id="{F9744DD7-82A2-6D7E-5059-5779C3BB491F}"/>
              </a:ext>
            </a:extLst>
          </p:cNvPr>
          <p:cNvSpPr txBox="1"/>
          <p:nvPr/>
        </p:nvSpPr>
        <p:spPr>
          <a:xfrm>
            <a:off x="694266" y="1396588"/>
            <a:ext cx="5270123" cy="5113772"/>
          </a:xfrm>
          <a:prstGeom prst="rect">
            <a:avLst/>
          </a:prstGeom>
          <a:noFill/>
        </p:spPr>
        <p:txBody>
          <a:bodyPr wrap="square">
            <a:spAutoFit/>
          </a:bodyPr>
          <a:lstStyle/>
          <a:p>
            <a:pPr defTabSz="914400" eaLnBrk="0" fontAlgn="base" hangingPunct="0">
              <a:spcBef>
                <a:spcPct val="0"/>
              </a:spcBef>
              <a:spcAft>
                <a:spcPct val="0"/>
              </a:spcAft>
              <a:buFontTx/>
              <a:buChar char="•"/>
            </a:pPr>
            <a:r>
              <a:rPr lang="en-US" altLang="en-US" sz="2000">
                <a:latin typeface="Play" panose="00000500000000000000" pitchFamily="2" charset="0"/>
              </a:rPr>
              <a:t>Controlled via joystick interface (</a:t>
            </a:r>
            <a:r>
              <a:rPr lang="en-US" altLang="en-US" sz="2000" b="1">
                <a:latin typeface="Play" panose="00000500000000000000" pitchFamily="2" charset="0"/>
              </a:rPr>
              <a:t>manual.html</a:t>
            </a:r>
            <a:r>
              <a:rPr lang="en-US" altLang="en-US" sz="2000">
                <a:latin typeface="Play" panose="00000500000000000000" pitchFamily="2" charset="0"/>
              </a:rPr>
              <a:t>, </a:t>
            </a:r>
            <a:r>
              <a:rPr lang="en-US" altLang="en-US" sz="2000" b="1">
                <a:latin typeface="Play" panose="00000500000000000000" pitchFamily="2" charset="0"/>
              </a:rPr>
              <a:t>joystick.js</a:t>
            </a:r>
            <a:r>
              <a:rPr lang="en-US" altLang="en-US" sz="2000">
                <a:latin typeface="Play" panose="00000500000000000000" pitchFamily="2" charset="0"/>
              </a:rPr>
              <a:t>)</a:t>
            </a:r>
          </a:p>
          <a:p>
            <a:pPr defTabSz="914400" eaLnBrk="0" fontAlgn="base" hangingPunct="0">
              <a:spcBef>
                <a:spcPct val="0"/>
              </a:spcBef>
              <a:spcAft>
                <a:spcPct val="0"/>
              </a:spcAft>
            </a:pPr>
            <a:endParaRPr lang="en-US" altLang="en-US" sz="2000">
              <a:latin typeface="Play" panose="00000500000000000000" pitchFamily="2" charset="0"/>
            </a:endParaRPr>
          </a:p>
          <a:p>
            <a:pPr defTabSz="914400" eaLnBrk="0" fontAlgn="base" hangingPunct="0">
              <a:spcBef>
                <a:spcPct val="0"/>
              </a:spcBef>
              <a:spcAft>
                <a:spcPct val="0"/>
              </a:spcAft>
              <a:buFontTx/>
              <a:buChar char="•"/>
            </a:pPr>
            <a:r>
              <a:rPr lang="en-US" altLang="en-US" sz="2000">
                <a:latin typeface="Play" panose="00000500000000000000" pitchFamily="2" charset="0"/>
              </a:rPr>
              <a:t>User sends directional commands and cleaning triggers.</a:t>
            </a:r>
          </a:p>
          <a:p>
            <a:pPr defTabSz="914400" eaLnBrk="0" fontAlgn="base" hangingPunct="0">
              <a:spcBef>
                <a:spcPct val="0"/>
              </a:spcBef>
              <a:spcAft>
                <a:spcPct val="0"/>
              </a:spcAft>
            </a:pPr>
            <a:endParaRPr lang="en-US" altLang="en-US" sz="2000">
              <a:latin typeface="Play" panose="00000500000000000000" pitchFamily="2" charset="0"/>
            </a:endParaRPr>
          </a:p>
          <a:p>
            <a:pPr defTabSz="914400" eaLnBrk="0" fontAlgn="base" hangingPunct="0">
              <a:spcBef>
                <a:spcPct val="0"/>
              </a:spcBef>
              <a:spcAft>
                <a:spcPct val="0"/>
              </a:spcAft>
              <a:buFontTx/>
              <a:buChar char="•"/>
            </a:pPr>
            <a:r>
              <a:rPr lang="en-US" altLang="en-US" sz="2000" b="1">
                <a:latin typeface="Play" panose="00000500000000000000" pitchFamily="2" charset="0"/>
              </a:rPr>
              <a:t>main.py </a:t>
            </a:r>
            <a:r>
              <a:rPr lang="en-US" altLang="en-US" sz="2000">
                <a:latin typeface="Play" panose="00000500000000000000" pitchFamily="2" charset="0"/>
              </a:rPr>
              <a:t>parses joystick commands and speed.</a:t>
            </a:r>
          </a:p>
          <a:p>
            <a:pPr defTabSz="914400" eaLnBrk="0" fontAlgn="base" hangingPunct="0">
              <a:spcBef>
                <a:spcPct val="0"/>
              </a:spcBef>
              <a:spcAft>
                <a:spcPct val="0"/>
              </a:spcAft>
            </a:pPr>
            <a:endParaRPr lang="en-US" altLang="en-US" sz="2000">
              <a:latin typeface="Play" panose="00000500000000000000" pitchFamily="2" charset="0"/>
            </a:endParaRPr>
          </a:p>
          <a:p>
            <a:pPr defTabSz="914400" eaLnBrk="0" fontAlgn="base" hangingPunct="0">
              <a:spcBef>
                <a:spcPct val="0"/>
              </a:spcBef>
              <a:spcAft>
                <a:spcPct val="0"/>
              </a:spcAft>
              <a:buFontTx/>
              <a:buChar char="•"/>
            </a:pPr>
            <a:r>
              <a:rPr lang="en-US" altLang="en-US" sz="2000">
                <a:latin typeface="Play" panose="00000500000000000000" pitchFamily="2" charset="0"/>
              </a:rPr>
              <a:t>Supports:</a:t>
            </a:r>
          </a:p>
          <a:p>
            <a:pPr lvl="1" defTabSz="914400" eaLnBrk="0" fontAlgn="base" hangingPunct="0">
              <a:spcBef>
                <a:spcPct val="0"/>
              </a:spcBef>
              <a:spcAft>
                <a:spcPct val="0"/>
              </a:spcAft>
              <a:buFontTx/>
              <a:buChar char="•"/>
            </a:pPr>
            <a:r>
              <a:rPr lang="en-US" altLang="en-US" sz="2000">
                <a:latin typeface="Play" panose="00000500000000000000" pitchFamily="2" charset="0"/>
              </a:rPr>
              <a:t>Manual alignment with panel tags</a:t>
            </a:r>
          </a:p>
          <a:p>
            <a:pPr lvl="1" defTabSz="914400" eaLnBrk="0" fontAlgn="base" hangingPunct="0">
              <a:spcBef>
                <a:spcPct val="0"/>
              </a:spcBef>
              <a:spcAft>
                <a:spcPct val="0"/>
              </a:spcAft>
              <a:buFontTx/>
              <a:buChar char="•"/>
            </a:pPr>
            <a:r>
              <a:rPr lang="en-US" altLang="en-US" sz="2000">
                <a:latin typeface="Play" panose="00000500000000000000" pitchFamily="2" charset="0"/>
              </a:rPr>
              <a:t>Triggering cleaning sequences 1 or 2 on demand.</a:t>
            </a:r>
          </a:p>
          <a:p>
            <a:pPr lvl="1" defTabSz="914400" eaLnBrk="0" fontAlgn="base" hangingPunct="0">
              <a:spcBef>
                <a:spcPct val="0"/>
              </a:spcBef>
              <a:spcAft>
                <a:spcPct val="0"/>
              </a:spcAft>
            </a:pPr>
            <a:endParaRPr lang="en-US" altLang="en-US" sz="2000">
              <a:latin typeface="Play" panose="00000500000000000000" pitchFamily="2" charset="0"/>
            </a:endParaRPr>
          </a:p>
          <a:p>
            <a:pPr defTabSz="914400" eaLnBrk="0" fontAlgn="base" hangingPunct="0">
              <a:spcBef>
                <a:spcPct val="0"/>
              </a:spcBef>
              <a:spcAft>
                <a:spcPct val="0"/>
              </a:spcAft>
              <a:buFontTx/>
              <a:buChar char="•"/>
            </a:pPr>
            <a:r>
              <a:rPr lang="en-US" altLang="en-US" sz="2000">
                <a:latin typeface="Play" panose="00000500000000000000" pitchFamily="2" charset="0"/>
              </a:rPr>
              <a:t>Includes speed slider and real-time control.</a:t>
            </a:r>
          </a:p>
          <a:p>
            <a:pPr lvl="0" defTabSz="914400" eaLnBrk="0" fontAlgn="base" hangingPunct="0">
              <a:lnSpc>
                <a:spcPct val="150000"/>
              </a:lnSpc>
              <a:spcBef>
                <a:spcPct val="0"/>
              </a:spcBef>
              <a:spcAft>
                <a:spcPct val="0"/>
              </a:spcAft>
            </a:pPr>
            <a:endParaRPr lang="en-US" altLang="en-US" sz="2000">
              <a:latin typeface="Play" panose="00000500000000000000" pitchFamily="2" charset="0"/>
            </a:endParaRPr>
          </a:p>
        </p:txBody>
      </p:sp>
      <p:pic>
        <p:nvPicPr>
          <p:cNvPr id="7" name="Picture 6" descr="A screenshot of a device&#10;&#10;AI-generated content may be incorrect.">
            <a:extLst>
              <a:ext uri="{FF2B5EF4-FFF2-40B4-BE49-F238E27FC236}">
                <a16:creationId xmlns:a16="http://schemas.microsoft.com/office/drawing/2014/main" id="{B42B2AA1-33C3-7BE5-C609-8307E63F2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611" y="1555750"/>
            <a:ext cx="4629298" cy="4946650"/>
          </a:xfrm>
          <a:prstGeom prst="rect">
            <a:avLst/>
          </a:prstGeom>
        </p:spPr>
      </p:pic>
    </p:spTree>
    <p:extLst>
      <p:ext uri="{BB962C8B-B14F-4D97-AF65-F5344CB8AC3E}">
        <p14:creationId xmlns:p14="http://schemas.microsoft.com/office/powerpoint/2010/main" val="292547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A3AFA-2B47-C803-5E6B-E97983E66F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E1959E-5D13-B330-99CC-7D95D0AA3E0A}"/>
              </a:ext>
            </a:extLst>
          </p:cNvPr>
          <p:cNvSpPr>
            <a:spLocks noGrp="1"/>
          </p:cNvSpPr>
          <p:nvPr>
            <p:ph type="sldNum" sz="quarter" idx="12"/>
          </p:nvPr>
        </p:nvSpPr>
        <p:spPr/>
        <p:txBody>
          <a:bodyPr/>
          <a:lstStyle/>
          <a:p>
            <a:fld id="{BF02CE0C-93E6-4EA4-B77F-79739F379A28}" type="slidenum">
              <a:rPr lang="en-US" smtClean="0"/>
              <a:t>31</a:t>
            </a:fld>
            <a:endParaRPr lang="en-US"/>
          </a:p>
        </p:txBody>
      </p:sp>
      <p:sp>
        <p:nvSpPr>
          <p:cNvPr id="3" name="Rectangle 2">
            <a:extLst>
              <a:ext uri="{FF2B5EF4-FFF2-40B4-BE49-F238E27FC236}">
                <a16:creationId xmlns:a16="http://schemas.microsoft.com/office/drawing/2014/main" id="{49AFF7FF-9091-51A5-407F-208D6F009D0F}"/>
              </a:ext>
            </a:extLst>
          </p:cNvPr>
          <p:cNvSpPr/>
          <p:nvPr/>
        </p:nvSpPr>
        <p:spPr>
          <a:xfrm>
            <a:off x="0" y="0"/>
            <a:ext cx="12192000" cy="9778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Manual Mode Flowchart</a:t>
            </a:r>
          </a:p>
        </p:txBody>
      </p:sp>
      <p:pic>
        <p:nvPicPr>
          <p:cNvPr id="5" name="Picture 4" descr="A screenshot of a computer flowchart&#10;&#10;AI-generated content may be incorrect.">
            <a:extLst>
              <a:ext uri="{FF2B5EF4-FFF2-40B4-BE49-F238E27FC236}">
                <a16:creationId xmlns:a16="http://schemas.microsoft.com/office/drawing/2014/main" id="{18EDD6EA-922A-FD3E-4E59-BA4E9CF05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201" y="846667"/>
            <a:ext cx="5291066" cy="6069609"/>
          </a:xfrm>
          <a:prstGeom prst="rect">
            <a:avLst/>
          </a:prstGeom>
        </p:spPr>
      </p:pic>
    </p:spTree>
    <p:extLst>
      <p:ext uri="{BB962C8B-B14F-4D97-AF65-F5344CB8AC3E}">
        <p14:creationId xmlns:p14="http://schemas.microsoft.com/office/powerpoint/2010/main" val="1695638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BE54FC-9DF8-227A-2C37-AAE5F6F717B2}"/>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F060E6C-54CE-13EF-EF36-B52F0F1B2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869A417-B885-9D78-7989-7CB12872DB19}"/>
              </a:ext>
            </a:extLst>
          </p:cNvPr>
          <p:cNvSpPr txBox="1">
            <a:spLocks/>
          </p:cNvSpPr>
          <p:nvPr/>
        </p:nvSpPr>
        <p:spPr>
          <a:xfrm>
            <a:off x="490537" y="651752"/>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Manual Mode Code Logic </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51FF43DF-0DA5-D98A-0CCB-B637C8E44F4E}"/>
              </a:ext>
            </a:extLst>
          </p:cNvPr>
          <p:cNvSpPr>
            <a:spLocks noGrp="1"/>
          </p:cNvSpPr>
          <p:nvPr>
            <p:ph type="sldNum" sz="quarter" idx="12"/>
          </p:nvPr>
        </p:nvSpPr>
        <p:spPr/>
        <p:txBody>
          <a:bodyPr/>
          <a:lstStyle/>
          <a:p>
            <a:fld id="{BF02CE0C-93E6-4EA4-B77F-79739F379A28}" type="slidenum">
              <a:rPr lang="en-US" smtClean="0"/>
              <a:t>32</a:t>
            </a:fld>
            <a:endParaRPr lang="en-US"/>
          </a:p>
        </p:txBody>
      </p:sp>
      <p:pic>
        <p:nvPicPr>
          <p:cNvPr id="7" name="Picture 6">
            <a:extLst>
              <a:ext uri="{FF2B5EF4-FFF2-40B4-BE49-F238E27FC236}">
                <a16:creationId xmlns:a16="http://schemas.microsoft.com/office/drawing/2014/main" id="{FCA0E6CB-FD9C-341E-175A-FE154E5C949F}"/>
              </a:ext>
            </a:extLst>
          </p:cNvPr>
          <p:cNvPicPr>
            <a:picLocks noChangeAspect="1"/>
          </p:cNvPicPr>
          <p:nvPr/>
        </p:nvPicPr>
        <p:blipFill>
          <a:blip r:embed="rId2"/>
          <a:stretch>
            <a:fillRect/>
          </a:stretch>
        </p:blipFill>
        <p:spPr>
          <a:xfrm>
            <a:off x="4188360" y="1760035"/>
            <a:ext cx="5870041" cy="4216298"/>
          </a:xfrm>
          <a:prstGeom prst="rect">
            <a:avLst/>
          </a:prstGeom>
        </p:spPr>
      </p:pic>
      <p:sp>
        <p:nvSpPr>
          <p:cNvPr id="10" name="TextBox 9">
            <a:extLst>
              <a:ext uri="{FF2B5EF4-FFF2-40B4-BE49-F238E27FC236}">
                <a16:creationId xmlns:a16="http://schemas.microsoft.com/office/drawing/2014/main" id="{CC8CC1B2-92F8-C6FB-35E9-2B40395B23F3}"/>
              </a:ext>
            </a:extLst>
          </p:cNvPr>
          <p:cNvSpPr txBox="1"/>
          <p:nvPr/>
        </p:nvSpPr>
        <p:spPr>
          <a:xfrm>
            <a:off x="338666" y="2306935"/>
            <a:ext cx="3598333" cy="3046988"/>
          </a:xfrm>
          <a:prstGeom prst="rect">
            <a:avLst/>
          </a:prstGeom>
          <a:noFill/>
        </p:spPr>
        <p:txBody>
          <a:bodyPr wrap="square">
            <a:spAutoFit/>
          </a:bodyPr>
          <a:lstStyle/>
          <a:p>
            <a:pPr marL="0" marR="0" lvl="0" indent="0" algn="l" defTabSz="914400" rtl="0" eaLnBrk="0" fontAlgn="base" latinLnBrk="0" hangingPunct="0">
              <a:spcBef>
                <a:spcPct val="0"/>
              </a:spcBef>
              <a:spcAft>
                <a:spcPct val="0"/>
              </a:spcAft>
              <a:buClrTx/>
              <a:buSzTx/>
              <a:tabLst/>
            </a:pPr>
            <a:endParaRPr kumimoji="0" lang="en-US" altLang="en-US" sz="24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sz="2400" b="0" i="0" u="none" strike="noStrike" cap="none" normalizeH="0" baseline="0">
                <a:ln>
                  <a:noFill/>
                </a:ln>
                <a:solidFill>
                  <a:schemeClr val="tx1"/>
                </a:solidFill>
                <a:effectLst/>
                <a:latin typeface="Play" panose="00000500000000000000" pitchFamily="2" charset="0"/>
              </a:rPr>
              <a:t>Triggers cleaning or alignment routines on demand.</a:t>
            </a:r>
          </a:p>
          <a:p>
            <a:pPr marL="0" marR="0" lvl="0" indent="0" algn="l" defTabSz="914400" rtl="0" eaLnBrk="0" fontAlgn="base" latinLnBrk="0" hangingPunct="0">
              <a:spcBef>
                <a:spcPct val="0"/>
              </a:spcBef>
              <a:spcAft>
                <a:spcPct val="0"/>
              </a:spcAft>
              <a:buClrTx/>
              <a:buSzTx/>
              <a:tabLst/>
            </a:pPr>
            <a:endParaRPr kumimoji="0" lang="en-US" altLang="en-US" sz="24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sz="2400" b="0" i="0" u="none" strike="noStrike" cap="none" normalizeH="0" baseline="0">
                <a:ln>
                  <a:noFill/>
                </a:ln>
                <a:solidFill>
                  <a:schemeClr val="tx1"/>
                </a:solidFill>
                <a:effectLst/>
                <a:latin typeface="Play" panose="00000500000000000000" pitchFamily="2" charset="0"/>
              </a:rPr>
              <a:t>Logs outcomes for visibility in the log dashboard.</a:t>
            </a:r>
          </a:p>
        </p:txBody>
      </p:sp>
      <p:pic>
        <p:nvPicPr>
          <p:cNvPr id="12" name="Picture 11">
            <a:extLst>
              <a:ext uri="{FF2B5EF4-FFF2-40B4-BE49-F238E27FC236}">
                <a16:creationId xmlns:a16="http://schemas.microsoft.com/office/drawing/2014/main" id="{63ABAA94-5B0E-B7F7-8CDC-7E31D102E39D}"/>
              </a:ext>
            </a:extLst>
          </p:cNvPr>
          <p:cNvPicPr>
            <a:picLocks noChangeAspect="1"/>
          </p:cNvPicPr>
          <p:nvPr/>
        </p:nvPicPr>
        <p:blipFill>
          <a:blip r:embed="rId3"/>
          <a:stretch>
            <a:fillRect/>
          </a:stretch>
        </p:blipFill>
        <p:spPr>
          <a:xfrm>
            <a:off x="4188360" y="1690121"/>
            <a:ext cx="6406106" cy="4500740"/>
          </a:xfrm>
          <a:prstGeom prst="rect">
            <a:avLst/>
          </a:prstGeom>
        </p:spPr>
      </p:pic>
    </p:spTree>
    <p:extLst>
      <p:ext uri="{BB962C8B-B14F-4D97-AF65-F5344CB8AC3E}">
        <p14:creationId xmlns:p14="http://schemas.microsoft.com/office/powerpoint/2010/main" val="44669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3B6FF5-E7C4-5115-A3A5-3A304846024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3977ED4-8A8E-0D3E-4910-7C42E3AEC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251CC7E-DDE0-594D-8C11-BDE085BF759A}"/>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0000500000000000000" pitchFamily="2" charset="0"/>
              </a:rPr>
              <a:t>Contribution: Autonomous Mode</a:t>
            </a:r>
            <a:endParaRPr lang="en-US" sz="3200" kern="1200">
              <a:solidFill>
                <a:schemeClr val="bg1"/>
              </a:solidFill>
              <a:latin typeface="Play" panose="00000500000000000000" pitchFamily="2" charset="0"/>
            </a:endParaRPr>
          </a:p>
        </p:txBody>
      </p:sp>
      <p:sp>
        <p:nvSpPr>
          <p:cNvPr id="2" name="Slide Number Placeholder 1">
            <a:extLst>
              <a:ext uri="{FF2B5EF4-FFF2-40B4-BE49-F238E27FC236}">
                <a16:creationId xmlns:a16="http://schemas.microsoft.com/office/drawing/2014/main" id="{585E9F9F-D95C-162C-231A-BB7BA3A71540}"/>
              </a:ext>
            </a:extLst>
          </p:cNvPr>
          <p:cNvSpPr>
            <a:spLocks noGrp="1"/>
          </p:cNvSpPr>
          <p:nvPr>
            <p:ph type="sldNum" sz="quarter" idx="12"/>
          </p:nvPr>
        </p:nvSpPr>
        <p:spPr/>
        <p:txBody>
          <a:bodyPr/>
          <a:lstStyle/>
          <a:p>
            <a:fld id="{BF02CE0C-93E6-4EA4-B77F-79739F379A28}" type="slidenum">
              <a:rPr lang="en-US" smtClean="0"/>
              <a:t>33</a:t>
            </a:fld>
            <a:endParaRPr lang="en-US"/>
          </a:p>
        </p:txBody>
      </p:sp>
      <p:sp>
        <p:nvSpPr>
          <p:cNvPr id="5" name="TextBox 4">
            <a:extLst>
              <a:ext uri="{FF2B5EF4-FFF2-40B4-BE49-F238E27FC236}">
                <a16:creationId xmlns:a16="http://schemas.microsoft.com/office/drawing/2014/main" id="{642F9CBC-FA50-CCE0-EA01-67DA11D010E1}"/>
              </a:ext>
            </a:extLst>
          </p:cNvPr>
          <p:cNvSpPr txBox="1"/>
          <p:nvPr/>
        </p:nvSpPr>
        <p:spPr>
          <a:xfrm>
            <a:off x="722117" y="1522154"/>
            <a:ext cx="5177516" cy="5016758"/>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Activated via the Flask interface (</a:t>
            </a:r>
            <a:r>
              <a:rPr kumimoji="0" lang="en-US" altLang="en-US" sz="2000" b="1" i="0" u="none" strike="noStrike" cap="none" normalizeH="0" baseline="0">
                <a:ln>
                  <a:noFill/>
                </a:ln>
                <a:solidFill>
                  <a:schemeClr val="tx1"/>
                </a:solidFill>
                <a:effectLst/>
                <a:latin typeface="Play" panose="00000500000000000000" pitchFamily="2" charset="0"/>
              </a:rPr>
              <a:t>autonomous.html</a:t>
            </a:r>
            <a:r>
              <a:rPr kumimoji="0" lang="en-US" altLang="en-US" sz="2000" b="0" i="0" u="none" strike="noStrike" cap="none" normalizeH="0" baseline="0">
                <a:ln>
                  <a:noFill/>
                </a:ln>
                <a:solidFill>
                  <a:schemeClr val="tx1"/>
                </a:solidFill>
                <a:effectLst/>
                <a:latin typeface="Play"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User selects: Panel 1, Panel 2, or All Panels.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Calls </a:t>
            </a:r>
            <a:r>
              <a:rPr kumimoji="0" lang="en-US" altLang="en-US" sz="2000" b="1" i="0" u="none" strike="noStrike" cap="none" normalizeH="0" baseline="0">
                <a:ln>
                  <a:noFill/>
                </a:ln>
                <a:solidFill>
                  <a:schemeClr val="tx1"/>
                </a:solidFill>
                <a:effectLst/>
                <a:latin typeface="Play" panose="00000500000000000000" pitchFamily="2" charset="0"/>
              </a:rPr>
              <a:t>autonomy.py</a:t>
            </a:r>
            <a:r>
              <a:rPr kumimoji="0" lang="en-US" altLang="en-US" sz="2000" b="0" i="0" u="none" strike="noStrike" cap="none" normalizeH="0" baseline="0">
                <a:ln>
                  <a:noFill/>
                </a:ln>
                <a:solidFill>
                  <a:schemeClr val="tx1"/>
                </a:solidFill>
                <a:effectLst/>
                <a:latin typeface="Play" panose="00000500000000000000" pitchFamily="2" charset="0"/>
              </a:rPr>
              <a:t>, which:</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Locates </a:t>
            </a:r>
            <a:r>
              <a:rPr kumimoji="0" lang="en-US" altLang="en-US" sz="2000" b="0" i="0" u="none" strike="noStrike" cap="none" normalizeH="0" baseline="0" err="1">
                <a:ln>
                  <a:noFill/>
                </a:ln>
                <a:solidFill>
                  <a:schemeClr val="tx1"/>
                </a:solidFill>
                <a:effectLst/>
                <a:latin typeface="Play" panose="00000500000000000000" pitchFamily="2" charset="0"/>
              </a:rPr>
              <a:t>AprilTags</a:t>
            </a:r>
            <a:r>
              <a:rPr kumimoji="0" lang="en-US" altLang="en-US" sz="2000" b="0" i="0" u="none" strike="noStrike" cap="none" normalizeH="0" baseline="0">
                <a:ln>
                  <a:noFill/>
                </a:ln>
                <a:solidFill>
                  <a:schemeClr val="tx1"/>
                </a:solidFill>
                <a:effectLst/>
                <a:latin typeface="Play" panose="00000500000000000000" pitchFamily="2" charset="0"/>
              </a:rPr>
              <a:t> for panel positions.</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Aligns using tag coordinates and Sharp IR sensors.</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Triggers Maestro cleaning sequences.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latin typeface="Play" panose="00000500000000000000" pitchFamily="2" charset="0"/>
              </a:rPr>
              <a:t>Fully automated, no user input needed after start.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panose="020B0604020202020204" pitchFamily="34" charset="0"/>
            </a:endParaRPr>
          </a:p>
        </p:txBody>
      </p:sp>
      <p:pic>
        <p:nvPicPr>
          <p:cNvPr id="8" name="Picture 7" descr="A screenshot of a computer&#10;&#10;AI-generated content may be incorrect.">
            <a:extLst>
              <a:ext uri="{FF2B5EF4-FFF2-40B4-BE49-F238E27FC236}">
                <a16:creationId xmlns:a16="http://schemas.microsoft.com/office/drawing/2014/main" id="{C577A8CB-7135-FDEC-0B9A-A7541A42F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368" y="1755569"/>
            <a:ext cx="4636464" cy="4233515"/>
          </a:xfrm>
          <a:prstGeom prst="rect">
            <a:avLst/>
          </a:prstGeom>
        </p:spPr>
      </p:pic>
    </p:spTree>
    <p:extLst>
      <p:ext uri="{BB962C8B-B14F-4D97-AF65-F5344CB8AC3E}">
        <p14:creationId xmlns:p14="http://schemas.microsoft.com/office/powerpoint/2010/main" val="3135232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1E2C5-60C7-D3E1-1BBF-318A69E6F3D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6D1DE-6A4A-ACC5-B7B6-4CA01C656002}"/>
              </a:ext>
            </a:extLst>
          </p:cNvPr>
          <p:cNvSpPr>
            <a:spLocks noGrp="1"/>
          </p:cNvSpPr>
          <p:nvPr>
            <p:ph type="sldNum" sz="quarter" idx="12"/>
          </p:nvPr>
        </p:nvSpPr>
        <p:spPr/>
        <p:txBody>
          <a:bodyPr/>
          <a:lstStyle/>
          <a:p>
            <a:fld id="{BF02CE0C-93E6-4EA4-B77F-79739F379A28}" type="slidenum">
              <a:rPr lang="en-US" smtClean="0"/>
              <a:t>34</a:t>
            </a:fld>
            <a:endParaRPr lang="en-US"/>
          </a:p>
        </p:txBody>
      </p:sp>
      <p:sp>
        <p:nvSpPr>
          <p:cNvPr id="3" name="Rectangle 2">
            <a:extLst>
              <a:ext uri="{FF2B5EF4-FFF2-40B4-BE49-F238E27FC236}">
                <a16:creationId xmlns:a16="http://schemas.microsoft.com/office/drawing/2014/main" id="{41A35485-03F3-3AFE-D330-1BD311521765}"/>
              </a:ext>
            </a:extLst>
          </p:cNvPr>
          <p:cNvSpPr/>
          <p:nvPr/>
        </p:nvSpPr>
        <p:spPr>
          <a:xfrm>
            <a:off x="0" y="0"/>
            <a:ext cx="12192000" cy="1107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Autonomous Mode Flowchart</a:t>
            </a:r>
          </a:p>
        </p:txBody>
      </p:sp>
      <p:pic>
        <p:nvPicPr>
          <p:cNvPr id="8" name="Picture 7" descr="A diagram of a program&#10;&#10;AI-generated content may be incorrect.">
            <a:extLst>
              <a:ext uri="{FF2B5EF4-FFF2-40B4-BE49-F238E27FC236}">
                <a16:creationId xmlns:a16="http://schemas.microsoft.com/office/drawing/2014/main" id="{12D6D803-F054-7915-1ACB-D0667E6DC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622" y="1275712"/>
            <a:ext cx="7440846" cy="5582288"/>
          </a:xfrm>
          <a:prstGeom prst="rect">
            <a:avLst/>
          </a:prstGeom>
        </p:spPr>
      </p:pic>
    </p:spTree>
    <p:extLst>
      <p:ext uri="{BB962C8B-B14F-4D97-AF65-F5344CB8AC3E}">
        <p14:creationId xmlns:p14="http://schemas.microsoft.com/office/powerpoint/2010/main" val="344357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2F8AD-08E7-6051-8D5F-44D6F93916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B66A1C-8E47-3C9C-D615-9AE9DE32414C}"/>
              </a:ext>
            </a:extLst>
          </p:cNvPr>
          <p:cNvSpPr>
            <a:spLocks noGrp="1"/>
          </p:cNvSpPr>
          <p:nvPr>
            <p:ph type="sldNum" sz="quarter" idx="12"/>
          </p:nvPr>
        </p:nvSpPr>
        <p:spPr/>
        <p:txBody>
          <a:bodyPr/>
          <a:lstStyle/>
          <a:p>
            <a:fld id="{BF02CE0C-93E6-4EA4-B77F-79739F379A28}" type="slidenum">
              <a:rPr lang="en-US" smtClean="0"/>
              <a:t>35</a:t>
            </a:fld>
            <a:endParaRPr lang="en-US"/>
          </a:p>
        </p:txBody>
      </p:sp>
      <p:sp>
        <p:nvSpPr>
          <p:cNvPr id="3" name="Rectangle 2">
            <a:extLst>
              <a:ext uri="{FF2B5EF4-FFF2-40B4-BE49-F238E27FC236}">
                <a16:creationId xmlns:a16="http://schemas.microsoft.com/office/drawing/2014/main" id="{025AAA3D-2546-81F0-CB86-B965B46F36D8}"/>
              </a:ext>
            </a:extLst>
          </p:cNvPr>
          <p:cNvSpPr/>
          <p:nvPr/>
        </p:nvSpPr>
        <p:spPr>
          <a:xfrm>
            <a:off x="0" y="0"/>
            <a:ext cx="12192000" cy="1107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Clean All Flowchart</a:t>
            </a:r>
          </a:p>
        </p:txBody>
      </p:sp>
      <p:pic>
        <p:nvPicPr>
          <p:cNvPr id="5" name="Picture 4" descr="A diagram of a program&#10;&#10;AI-generated content may be incorrect.">
            <a:extLst>
              <a:ext uri="{FF2B5EF4-FFF2-40B4-BE49-F238E27FC236}">
                <a16:creationId xmlns:a16="http://schemas.microsoft.com/office/drawing/2014/main" id="{0FBC61B3-3D7B-BD24-D80C-5B96395F5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749" y="1107440"/>
            <a:ext cx="5308501" cy="5207000"/>
          </a:xfrm>
          <a:prstGeom prst="rect">
            <a:avLst/>
          </a:prstGeom>
        </p:spPr>
      </p:pic>
      <p:sp>
        <p:nvSpPr>
          <p:cNvPr id="6" name="TextBox 5">
            <a:extLst>
              <a:ext uri="{FF2B5EF4-FFF2-40B4-BE49-F238E27FC236}">
                <a16:creationId xmlns:a16="http://schemas.microsoft.com/office/drawing/2014/main" id="{1EC40701-1A05-4C3E-8692-7290D980854F}"/>
              </a:ext>
            </a:extLst>
          </p:cNvPr>
          <p:cNvSpPr txBox="1"/>
          <p:nvPr/>
        </p:nvSpPr>
        <p:spPr>
          <a:xfrm>
            <a:off x="541867" y="1515533"/>
            <a:ext cx="3175000" cy="923330"/>
          </a:xfrm>
          <a:prstGeom prst="rect">
            <a:avLst/>
          </a:prstGeom>
          <a:noFill/>
        </p:spPr>
        <p:txBody>
          <a:bodyPr wrap="square" rtlCol="0">
            <a:spAutoFit/>
          </a:bodyPr>
          <a:lstStyle/>
          <a:p>
            <a:r>
              <a:rPr lang="en-US">
                <a:solidFill>
                  <a:srgbClr val="FF0000"/>
                </a:solidFill>
                <a:latin typeface="Play" panose="00000500000000000000" pitchFamily="2" charset="0"/>
              </a:rPr>
              <a:t>E-Stop</a:t>
            </a:r>
            <a:r>
              <a:rPr lang="en-US">
                <a:latin typeface="Play" panose="00000500000000000000" pitchFamily="2" charset="0"/>
              </a:rPr>
              <a:t> when enabled Stops the rover if something is detected by the IR sensors.</a:t>
            </a:r>
          </a:p>
        </p:txBody>
      </p:sp>
      <p:cxnSp>
        <p:nvCxnSpPr>
          <p:cNvPr id="9" name="Straight Arrow Connector 8">
            <a:extLst>
              <a:ext uri="{FF2B5EF4-FFF2-40B4-BE49-F238E27FC236}">
                <a16:creationId xmlns:a16="http://schemas.microsoft.com/office/drawing/2014/main" id="{E6F377FD-EA3D-7319-E690-8FE29456AEEC}"/>
              </a:ext>
            </a:extLst>
          </p:cNvPr>
          <p:cNvCxnSpPr>
            <a:cxnSpLocks/>
          </p:cNvCxnSpPr>
          <p:nvPr/>
        </p:nvCxnSpPr>
        <p:spPr>
          <a:xfrm>
            <a:off x="3268133" y="1977198"/>
            <a:ext cx="11345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AAF8122-2A5E-27A5-901E-3124A6B01367}"/>
              </a:ext>
            </a:extLst>
          </p:cNvPr>
          <p:cNvSpPr txBox="1"/>
          <p:nvPr/>
        </p:nvSpPr>
        <p:spPr>
          <a:xfrm>
            <a:off x="3090333" y="5987018"/>
            <a:ext cx="2624667" cy="369332"/>
          </a:xfrm>
          <a:prstGeom prst="rect">
            <a:avLst/>
          </a:prstGeom>
          <a:noFill/>
        </p:spPr>
        <p:txBody>
          <a:bodyPr wrap="square" rtlCol="0">
            <a:spAutoFit/>
          </a:bodyPr>
          <a:lstStyle/>
          <a:p>
            <a:r>
              <a:rPr lang="en-US">
                <a:latin typeface="Play" panose="00000500000000000000" pitchFamily="2" charset="0"/>
              </a:rPr>
              <a:t>Continues in next slide</a:t>
            </a:r>
          </a:p>
        </p:txBody>
      </p:sp>
    </p:spTree>
    <p:extLst>
      <p:ext uri="{BB962C8B-B14F-4D97-AF65-F5344CB8AC3E}">
        <p14:creationId xmlns:p14="http://schemas.microsoft.com/office/powerpoint/2010/main" val="244026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DBAFA-2CC0-9EFD-D186-06A29754D0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0F719-D866-9C38-26E9-670CFF330818}"/>
              </a:ext>
            </a:extLst>
          </p:cNvPr>
          <p:cNvSpPr>
            <a:spLocks noGrp="1"/>
          </p:cNvSpPr>
          <p:nvPr>
            <p:ph type="sldNum" sz="quarter" idx="12"/>
          </p:nvPr>
        </p:nvSpPr>
        <p:spPr/>
        <p:txBody>
          <a:bodyPr/>
          <a:lstStyle/>
          <a:p>
            <a:fld id="{BF02CE0C-93E6-4EA4-B77F-79739F379A28}" type="slidenum">
              <a:rPr lang="en-US" smtClean="0"/>
              <a:t>36</a:t>
            </a:fld>
            <a:endParaRPr lang="en-US"/>
          </a:p>
        </p:txBody>
      </p:sp>
      <p:sp>
        <p:nvSpPr>
          <p:cNvPr id="3" name="Rectangle 2">
            <a:extLst>
              <a:ext uri="{FF2B5EF4-FFF2-40B4-BE49-F238E27FC236}">
                <a16:creationId xmlns:a16="http://schemas.microsoft.com/office/drawing/2014/main" id="{0F9A2C92-B16D-0698-9638-4C29AB226B45}"/>
              </a:ext>
            </a:extLst>
          </p:cNvPr>
          <p:cNvSpPr/>
          <p:nvPr/>
        </p:nvSpPr>
        <p:spPr>
          <a:xfrm>
            <a:off x="0" y="0"/>
            <a:ext cx="12192000" cy="1107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Autonomous Mode</a:t>
            </a:r>
          </a:p>
        </p:txBody>
      </p:sp>
      <p:sp>
        <p:nvSpPr>
          <p:cNvPr id="6" name="TextBox 5">
            <a:extLst>
              <a:ext uri="{FF2B5EF4-FFF2-40B4-BE49-F238E27FC236}">
                <a16:creationId xmlns:a16="http://schemas.microsoft.com/office/drawing/2014/main" id="{E708C821-6F18-11E1-57F9-001A4E0FCB4B}"/>
              </a:ext>
            </a:extLst>
          </p:cNvPr>
          <p:cNvSpPr txBox="1"/>
          <p:nvPr/>
        </p:nvSpPr>
        <p:spPr>
          <a:xfrm>
            <a:off x="8640233" y="3770610"/>
            <a:ext cx="3175000" cy="923330"/>
          </a:xfrm>
          <a:prstGeom prst="rect">
            <a:avLst/>
          </a:prstGeom>
          <a:noFill/>
        </p:spPr>
        <p:txBody>
          <a:bodyPr wrap="square" rtlCol="0">
            <a:spAutoFit/>
          </a:bodyPr>
          <a:lstStyle/>
          <a:p>
            <a:r>
              <a:rPr lang="en-US">
                <a:latin typeface="Play" panose="00000500000000000000" pitchFamily="2" charset="0"/>
              </a:rPr>
              <a:t>Inside of this process </a:t>
            </a:r>
            <a:r>
              <a:rPr lang="en-US">
                <a:solidFill>
                  <a:srgbClr val="FF0000"/>
                </a:solidFill>
                <a:latin typeface="Play" panose="00000500000000000000" pitchFamily="2" charset="0"/>
              </a:rPr>
              <a:t>E-Stop</a:t>
            </a:r>
            <a:r>
              <a:rPr lang="en-US">
                <a:latin typeface="Play" panose="00000500000000000000" pitchFamily="2" charset="0"/>
              </a:rPr>
              <a:t> is enabled and if fails sends to Manual Mode</a:t>
            </a:r>
          </a:p>
        </p:txBody>
      </p:sp>
      <p:cxnSp>
        <p:nvCxnSpPr>
          <p:cNvPr id="9" name="Straight Arrow Connector 8">
            <a:extLst>
              <a:ext uri="{FF2B5EF4-FFF2-40B4-BE49-F238E27FC236}">
                <a16:creationId xmlns:a16="http://schemas.microsoft.com/office/drawing/2014/main" id="{29779D17-77BA-92D9-315C-FD790B5801FD}"/>
              </a:ext>
            </a:extLst>
          </p:cNvPr>
          <p:cNvCxnSpPr>
            <a:cxnSpLocks/>
          </p:cNvCxnSpPr>
          <p:nvPr/>
        </p:nvCxnSpPr>
        <p:spPr>
          <a:xfrm flipH="1">
            <a:off x="8373533" y="4232275"/>
            <a:ext cx="266700" cy="9154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3CD5FA5-1C24-6140-16E9-858C90455845}"/>
              </a:ext>
            </a:extLst>
          </p:cNvPr>
          <p:cNvSpPr txBox="1"/>
          <p:nvPr/>
        </p:nvSpPr>
        <p:spPr>
          <a:xfrm>
            <a:off x="2328333" y="1373744"/>
            <a:ext cx="2743200" cy="369332"/>
          </a:xfrm>
          <a:prstGeom prst="rect">
            <a:avLst/>
          </a:prstGeom>
          <a:noFill/>
        </p:spPr>
        <p:txBody>
          <a:bodyPr wrap="square" rtlCol="0">
            <a:spAutoFit/>
          </a:bodyPr>
          <a:lstStyle/>
          <a:p>
            <a:r>
              <a:rPr lang="en-US">
                <a:latin typeface="Play" panose="00000500000000000000" pitchFamily="2" charset="0"/>
              </a:rPr>
              <a:t>Continues from previous </a:t>
            </a:r>
          </a:p>
        </p:txBody>
      </p:sp>
      <p:pic>
        <p:nvPicPr>
          <p:cNvPr id="7" name="Picture 6" descr="A diagram of a machine&#10;&#10;AI-generated content may be incorrect.">
            <a:extLst>
              <a:ext uri="{FF2B5EF4-FFF2-40B4-BE49-F238E27FC236}">
                <a16:creationId xmlns:a16="http://schemas.microsoft.com/office/drawing/2014/main" id="{C61F8957-ACB5-611B-D47D-73755C34C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174" y="1743076"/>
            <a:ext cx="7458877" cy="4978399"/>
          </a:xfrm>
          <a:prstGeom prst="rect">
            <a:avLst/>
          </a:prstGeom>
        </p:spPr>
      </p:pic>
      <p:cxnSp>
        <p:nvCxnSpPr>
          <p:cNvPr id="14" name="Straight Arrow Connector 13">
            <a:extLst>
              <a:ext uri="{FF2B5EF4-FFF2-40B4-BE49-F238E27FC236}">
                <a16:creationId xmlns:a16="http://schemas.microsoft.com/office/drawing/2014/main" id="{1B5C506F-C6D7-3DF0-9CEE-FAD526AE3C6F}"/>
              </a:ext>
            </a:extLst>
          </p:cNvPr>
          <p:cNvCxnSpPr/>
          <p:nvPr/>
        </p:nvCxnSpPr>
        <p:spPr>
          <a:xfrm>
            <a:off x="3699933" y="1743076"/>
            <a:ext cx="0" cy="2804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4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01D41C-9EAC-90FC-72EA-922C7D5D6716}"/>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E5267B7E-EA85-656D-6635-819080642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B4D9686-5D19-F72D-E4F3-2789191E54DF}"/>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Autonomous Logic</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0821B6F0-66A3-B541-32D8-689921BCAE7B}"/>
              </a:ext>
            </a:extLst>
          </p:cNvPr>
          <p:cNvSpPr>
            <a:spLocks noGrp="1"/>
          </p:cNvSpPr>
          <p:nvPr>
            <p:ph type="sldNum" sz="quarter" idx="12"/>
          </p:nvPr>
        </p:nvSpPr>
        <p:spPr/>
        <p:txBody>
          <a:bodyPr/>
          <a:lstStyle/>
          <a:p>
            <a:fld id="{BF02CE0C-93E6-4EA4-B77F-79739F379A28}" type="slidenum">
              <a:rPr lang="en-US" smtClean="0"/>
              <a:t>37</a:t>
            </a:fld>
            <a:endParaRPr lang="en-US"/>
          </a:p>
        </p:txBody>
      </p:sp>
      <p:pic>
        <p:nvPicPr>
          <p:cNvPr id="4" name="Picture 3">
            <a:extLst>
              <a:ext uri="{FF2B5EF4-FFF2-40B4-BE49-F238E27FC236}">
                <a16:creationId xmlns:a16="http://schemas.microsoft.com/office/drawing/2014/main" id="{35648DA7-0FBF-926C-32B3-D5AED19E1D44}"/>
              </a:ext>
            </a:extLst>
          </p:cNvPr>
          <p:cNvPicPr>
            <a:picLocks noChangeAspect="1"/>
          </p:cNvPicPr>
          <p:nvPr/>
        </p:nvPicPr>
        <p:blipFill>
          <a:blip r:embed="rId2"/>
          <a:stretch>
            <a:fillRect/>
          </a:stretch>
        </p:blipFill>
        <p:spPr>
          <a:xfrm>
            <a:off x="45604" y="1481667"/>
            <a:ext cx="6851995" cy="5130388"/>
          </a:xfrm>
          <a:prstGeom prst="rect">
            <a:avLst/>
          </a:prstGeom>
        </p:spPr>
      </p:pic>
      <p:sp>
        <p:nvSpPr>
          <p:cNvPr id="5" name="Rectangle 4">
            <a:extLst>
              <a:ext uri="{FF2B5EF4-FFF2-40B4-BE49-F238E27FC236}">
                <a16:creationId xmlns:a16="http://schemas.microsoft.com/office/drawing/2014/main" id="{6681D56E-EB8F-2A61-0F73-F255829DC29A}"/>
              </a:ext>
            </a:extLst>
          </p:cNvPr>
          <p:cNvSpPr/>
          <p:nvPr/>
        </p:nvSpPr>
        <p:spPr>
          <a:xfrm>
            <a:off x="45605" y="1481667"/>
            <a:ext cx="6851995" cy="5130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FF72FE5-4911-99AB-7183-543F2FE52E60}"/>
              </a:ext>
            </a:extLst>
          </p:cNvPr>
          <p:cNvPicPr>
            <a:picLocks noChangeAspect="1"/>
          </p:cNvPicPr>
          <p:nvPr/>
        </p:nvPicPr>
        <p:blipFill>
          <a:blip r:embed="rId3"/>
          <a:stretch>
            <a:fillRect/>
          </a:stretch>
        </p:blipFill>
        <p:spPr>
          <a:xfrm>
            <a:off x="45603" y="2069753"/>
            <a:ext cx="6851995" cy="3605147"/>
          </a:xfrm>
          <a:prstGeom prst="rect">
            <a:avLst/>
          </a:prstGeom>
        </p:spPr>
      </p:pic>
      <p:sp>
        <p:nvSpPr>
          <p:cNvPr id="9" name="Rectangle 8">
            <a:extLst>
              <a:ext uri="{FF2B5EF4-FFF2-40B4-BE49-F238E27FC236}">
                <a16:creationId xmlns:a16="http://schemas.microsoft.com/office/drawing/2014/main" id="{F7A1E3D5-1B54-E8CB-9986-0F295DFE5311}"/>
              </a:ext>
            </a:extLst>
          </p:cNvPr>
          <p:cNvSpPr/>
          <p:nvPr/>
        </p:nvSpPr>
        <p:spPr>
          <a:xfrm>
            <a:off x="45606" y="1481667"/>
            <a:ext cx="6851995" cy="5130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27A4CB8-F896-9F0F-7256-E862AB2101A6}"/>
              </a:ext>
            </a:extLst>
          </p:cNvPr>
          <p:cNvPicPr>
            <a:picLocks noChangeAspect="1"/>
          </p:cNvPicPr>
          <p:nvPr/>
        </p:nvPicPr>
        <p:blipFill>
          <a:blip r:embed="rId4"/>
          <a:stretch>
            <a:fillRect/>
          </a:stretch>
        </p:blipFill>
        <p:spPr>
          <a:xfrm>
            <a:off x="154917" y="1630574"/>
            <a:ext cx="6742683" cy="4832574"/>
          </a:xfrm>
          <a:prstGeom prst="rect">
            <a:avLst/>
          </a:prstGeom>
        </p:spPr>
      </p:pic>
      <p:sp>
        <p:nvSpPr>
          <p:cNvPr id="12" name="Rectangle 11">
            <a:extLst>
              <a:ext uri="{FF2B5EF4-FFF2-40B4-BE49-F238E27FC236}">
                <a16:creationId xmlns:a16="http://schemas.microsoft.com/office/drawing/2014/main" id="{48253193-7F2C-A7DC-7430-8CA875C36A46}"/>
              </a:ext>
            </a:extLst>
          </p:cNvPr>
          <p:cNvSpPr/>
          <p:nvPr/>
        </p:nvSpPr>
        <p:spPr>
          <a:xfrm>
            <a:off x="0" y="1481667"/>
            <a:ext cx="6897598" cy="5130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400A7B6-8228-388E-28E0-C6612E416D31}"/>
              </a:ext>
            </a:extLst>
          </p:cNvPr>
          <p:cNvPicPr>
            <a:picLocks noChangeAspect="1"/>
          </p:cNvPicPr>
          <p:nvPr/>
        </p:nvPicPr>
        <p:blipFill>
          <a:blip r:embed="rId5"/>
          <a:stretch>
            <a:fillRect/>
          </a:stretch>
        </p:blipFill>
        <p:spPr>
          <a:xfrm>
            <a:off x="154916" y="2274155"/>
            <a:ext cx="6485528" cy="3400745"/>
          </a:xfrm>
          <a:prstGeom prst="rect">
            <a:avLst/>
          </a:prstGeom>
        </p:spPr>
      </p:pic>
      <p:sp>
        <p:nvSpPr>
          <p:cNvPr id="22" name="TextBox 21">
            <a:extLst>
              <a:ext uri="{FF2B5EF4-FFF2-40B4-BE49-F238E27FC236}">
                <a16:creationId xmlns:a16="http://schemas.microsoft.com/office/drawing/2014/main" id="{8125CE59-39AB-B63F-1266-58F39737BCDD}"/>
              </a:ext>
            </a:extLst>
          </p:cNvPr>
          <p:cNvSpPr txBox="1"/>
          <p:nvPr/>
        </p:nvSpPr>
        <p:spPr>
          <a:xfrm>
            <a:off x="7831666" y="1576954"/>
            <a:ext cx="3869267" cy="4524315"/>
          </a:xfrm>
          <a:prstGeom prst="rect">
            <a:avLst/>
          </a:prstGeom>
          <a:noFill/>
        </p:spPr>
        <p:txBody>
          <a:bodyPr wrap="square">
            <a:spAutoFit/>
          </a:bodyPr>
          <a:lstStyle/>
          <a:p>
            <a:pPr marL="0" marR="0" lvl="0" indent="0" algn="l" defTabSz="914400" rtl="0" eaLnBrk="0" fontAlgn="base" latinLnBrk="0" hangingPunct="0">
              <a:spcBef>
                <a:spcPct val="0"/>
              </a:spcBef>
              <a:spcAft>
                <a:spcPct val="0"/>
              </a:spcAft>
              <a:buClrTx/>
              <a:buSzTx/>
              <a:buFontTx/>
              <a:buNone/>
              <a:tabLst/>
            </a:pPr>
            <a:r>
              <a:rPr lang="en-US" altLang="en-US" b="1" err="1">
                <a:latin typeface="Play" panose="00000500000000000000" pitchFamily="2" charset="0"/>
              </a:rPr>
              <a:t>Run_autonomy</a:t>
            </a:r>
            <a:r>
              <a:rPr lang="en-US" altLang="en-US" b="1">
                <a:latin typeface="Play" panose="00000500000000000000" pitchFamily="2" charset="0"/>
              </a:rPr>
              <a:t>()</a:t>
            </a:r>
            <a:r>
              <a:rPr kumimoji="0" lang="en-US" altLang="en-US" b="1" i="0" u="none" strike="noStrike" cap="none" normalizeH="0" baseline="0">
                <a:ln>
                  <a:noFill/>
                </a:ln>
                <a:solidFill>
                  <a:schemeClr val="tx1"/>
                </a:solidFill>
                <a:effectLst/>
                <a:latin typeface="Play" panose="00000500000000000000" pitchFamily="2" charset="0"/>
              </a:rPr>
              <a:t>:</a:t>
            </a:r>
            <a:endParaRPr kumimoji="0" lang="en-US" altLang="en-US"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b="0" i="0" u="none" strike="noStrike" cap="none" normalizeH="0" baseline="0">
                <a:ln>
                  <a:noFill/>
                </a:ln>
                <a:solidFill>
                  <a:schemeClr val="tx1"/>
                </a:solidFill>
                <a:effectLst/>
                <a:latin typeface="Play" panose="00000500000000000000" pitchFamily="2" charset="0"/>
              </a:rPr>
              <a:t>Executes tasks: panel1, panel2, or all.</a:t>
            </a:r>
          </a:p>
          <a:p>
            <a:pPr marL="0" marR="0" lvl="0" indent="0" algn="l" defTabSz="914400" rtl="0" eaLnBrk="0" fontAlgn="base" latinLnBrk="0" hangingPunct="0">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b="0" i="0" u="none" strike="noStrike" cap="none" normalizeH="0" baseline="0">
                <a:ln>
                  <a:noFill/>
                </a:ln>
                <a:solidFill>
                  <a:schemeClr val="tx1"/>
                </a:solidFill>
                <a:effectLst/>
                <a:latin typeface="Play" panose="00000500000000000000" pitchFamily="2" charset="0"/>
              </a:rPr>
              <a:t>Follows </a:t>
            </a:r>
            <a:r>
              <a:rPr kumimoji="0" lang="en-US" altLang="en-US" b="0" i="0" u="none" strike="noStrike" cap="none" normalizeH="0" baseline="0" err="1">
                <a:ln>
                  <a:noFill/>
                </a:ln>
                <a:solidFill>
                  <a:schemeClr val="tx1"/>
                </a:solidFill>
                <a:effectLst/>
                <a:latin typeface="Play" panose="00000500000000000000" pitchFamily="2" charset="0"/>
              </a:rPr>
              <a:t>AprilTags</a:t>
            </a:r>
            <a:r>
              <a:rPr kumimoji="0" lang="en-US" altLang="en-US" b="0" i="0" u="none" strike="noStrike" cap="none" normalizeH="0" baseline="0">
                <a:ln>
                  <a:noFill/>
                </a:ln>
                <a:solidFill>
                  <a:schemeClr val="tx1"/>
                </a:solidFill>
                <a:effectLst/>
                <a:latin typeface="Play" panose="00000500000000000000" pitchFamily="2" charset="0"/>
              </a:rPr>
              <a:t> to locate and align with panels.</a:t>
            </a:r>
          </a:p>
          <a:p>
            <a:pPr marL="0" marR="0" lvl="0" indent="0" algn="l" defTabSz="914400" rtl="0" eaLnBrk="0" fontAlgn="base" latinLnBrk="0" hangingPunct="0">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b="0" i="0" u="none" strike="noStrike" cap="none" normalizeH="0" baseline="0">
                <a:ln>
                  <a:noFill/>
                </a:ln>
                <a:solidFill>
                  <a:schemeClr val="tx1"/>
                </a:solidFill>
                <a:effectLst/>
                <a:latin typeface="Play" panose="00000500000000000000" pitchFamily="2" charset="0"/>
              </a:rPr>
              <a:t>Runs a timed cleaning sequence after alignment.</a:t>
            </a:r>
          </a:p>
          <a:p>
            <a:pPr marL="0" marR="0" lvl="0" indent="0" algn="l" defTabSz="914400" rtl="0" eaLnBrk="0" fontAlgn="base" latinLnBrk="0" hangingPunct="0">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b="0" i="0" u="none" strike="noStrike" cap="none" normalizeH="0" baseline="0">
                <a:ln>
                  <a:noFill/>
                </a:ln>
                <a:solidFill>
                  <a:schemeClr val="tx1"/>
                </a:solidFill>
                <a:effectLst/>
                <a:latin typeface="Play" panose="00000500000000000000" pitchFamily="2" charset="0"/>
              </a:rPr>
              <a:t>Handles emergency stops and logs each stage.</a:t>
            </a:r>
          </a:p>
          <a:p>
            <a:pPr marL="0" marR="0" lvl="0" indent="0" algn="l" defTabSz="914400" rtl="0" eaLnBrk="0" fontAlgn="base" latinLnBrk="0" hangingPunct="0">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spcBef>
                <a:spcPct val="0"/>
              </a:spcBef>
              <a:spcAft>
                <a:spcPct val="0"/>
              </a:spcAft>
              <a:buClrTx/>
              <a:buSzTx/>
              <a:buFontTx/>
              <a:buChar char="•"/>
              <a:tabLst/>
            </a:pPr>
            <a:r>
              <a:rPr kumimoji="0" lang="en-US" altLang="en-US" b="0" i="0" u="none" strike="noStrike" cap="none" normalizeH="0" baseline="0">
                <a:ln>
                  <a:noFill/>
                </a:ln>
                <a:solidFill>
                  <a:schemeClr val="tx1"/>
                </a:solidFill>
                <a:effectLst/>
                <a:latin typeface="Play" panose="00000500000000000000" pitchFamily="2" charset="0"/>
              </a:rPr>
              <a:t>Resets status flag to allow future tasks.</a:t>
            </a:r>
          </a:p>
          <a:p>
            <a:pPr marL="0" marR="0" lvl="0" indent="0" algn="l" defTabSz="914400" rtl="0" eaLnBrk="0" fontAlgn="base" latinLnBrk="0" hangingPunct="0">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999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63DC45-95F5-266A-B4A3-3525B485F12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A136467-C092-04FF-CAE9-E07E25965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05026C0-E676-F55E-5608-A7364437F398}"/>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Motor Control</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345A546F-5808-A9A7-F6CD-D1DE7A395925}"/>
              </a:ext>
            </a:extLst>
          </p:cNvPr>
          <p:cNvSpPr>
            <a:spLocks noGrp="1"/>
          </p:cNvSpPr>
          <p:nvPr>
            <p:ph type="sldNum" sz="quarter" idx="12"/>
          </p:nvPr>
        </p:nvSpPr>
        <p:spPr/>
        <p:txBody>
          <a:bodyPr/>
          <a:lstStyle/>
          <a:p>
            <a:fld id="{BF02CE0C-93E6-4EA4-B77F-79739F379A28}" type="slidenum">
              <a:rPr lang="en-US" smtClean="0"/>
              <a:t>38</a:t>
            </a:fld>
            <a:endParaRPr lang="en-US"/>
          </a:p>
        </p:txBody>
      </p:sp>
      <p:pic>
        <p:nvPicPr>
          <p:cNvPr id="4" name="Picture 3">
            <a:extLst>
              <a:ext uri="{FF2B5EF4-FFF2-40B4-BE49-F238E27FC236}">
                <a16:creationId xmlns:a16="http://schemas.microsoft.com/office/drawing/2014/main" id="{2AF49C0D-198F-B167-6543-BF82ED63CCF9}"/>
              </a:ext>
            </a:extLst>
          </p:cNvPr>
          <p:cNvPicPr>
            <a:picLocks noChangeAspect="1"/>
          </p:cNvPicPr>
          <p:nvPr/>
        </p:nvPicPr>
        <p:blipFill>
          <a:blip r:embed="rId2"/>
          <a:stretch>
            <a:fillRect/>
          </a:stretch>
        </p:blipFill>
        <p:spPr>
          <a:xfrm>
            <a:off x="344440" y="1638974"/>
            <a:ext cx="7084226" cy="4717376"/>
          </a:xfrm>
          <a:prstGeom prst="rect">
            <a:avLst/>
          </a:prstGeom>
        </p:spPr>
      </p:pic>
      <p:sp>
        <p:nvSpPr>
          <p:cNvPr id="8" name="TextBox 7">
            <a:extLst>
              <a:ext uri="{FF2B5EF4-FFF2-40B4-BE49-F238E27FC236}">
                <a16:creationId xmlns:a16="http://schemas.microsoft.com/office/drawing/2014/main" id="{ABDA65AD-F6DE-600D-9F4D-508F4468F7D5}"/>
              </a:ext>
            </a:extLst>
          </p:cNvPr>
          <p:cNvSpPr txBox="1"/>
          <p:nvPr/>
        </p:nvSpPr>
        <p:spPr>
          <a:xfrm>
            <a:off x="7428666" y="1638974"/>
            <a:ext cx="4605867" cy="4801314"/>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Play" panose="020B0604020202020204" charset="0"/>
              </a:rPr>
              <a:t>_</a:t>
            </a:r>
            <a:r>
              <a:rPr kumimoji="0" lang="en-US" altLang="en-US" b="0" i="0" u="none" strike="noStrike" cap="none" normalizeH="0" baseline="0" err="1">
                <a:ln>
                  <a:noFill/>
                </a:ln>
                <a:solidFill>
                  <a:schemeClr val="tx1"/>
                </a:solidFill>
                <a:effectLst/>
                <a:latin typeface="Play" panose="020B0604020202020204" charset="0"/>
              </a:rPr>
              <a:t>set_single_motor</a:t>
            </a:r>
            <a:r>
              <a:rPr kumimoji="0" lang="en-US" altLang="en-US" b="0" i="0" u="none" strike="noStrike" cap="none" normalizeH="0" baseline="0">
                <a:ln>
                  <a:noFill/>
                </a:ln>
                <a:solidFill>
                  <a:schemeClr val="tx1"/>
                </a:solidFill>
                <a:effectLst/>
                <a:latin typeface="Play" panose="020B0604020202020204" charset="0"/>
              </a:rPr>
              <a:t>() sets speed and direction for one motor based on input.</a:t>
            </a:r>
          </a:p>
          <a:p>
            <a:pPr marR="0" lvl="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20B060402020202020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Play" panose="020B0604020202020204" charset="0"/>
              </a:rPr>
              <a:t>Accepts speed from -100 to +100:</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b="0" i="0" u="none" strike="noStrike" cap="none" normalizeH="0" baseline="0">
                <a:ln>
                  <a:noFill/>
                </a:ln>
                <a:solidFill>
                  <a:schemeClr val="tx1"/>
                </a:solidFill>
                <a:effectLst/>
                <a:latin typeface="Play" panose="020B0604020202020204" charset="0"/>
              </a:rPr>
              <a:t>Positive → Forward</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b="0" i="0" u="none" strike="noStrike" cap="none" normalizeH="0" baseline="0">
                <a:ln>
                  <a:noFill/>
                </a:ln>
                <a:solidFill>
                  <a:schemeClr val="tx1"/>
                </a:solidFill>
                <a:effectLst/>
                <a:latin typeface="Play" panose="020B0604020202020204" charset="0"/>
              </a:rPr>
              <a:t>Negative → Reverse</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b="0" i="0" u="none" strike="noStrike" cap="none" normalizeH="0" baseline="0">
                <a:ln>
                  <a:noFill/>
                </a:ln>
                <a:solidFill>
                  <a:schemeClr val="tx1"/>
                </a:solidFill>
                <a:effectLst/>
                <a:latin typeface="Play" panose="020B0604020202020204" charset="0"/>
              </a:rPr>
              <a:t>Zero → Stop</a:t>
            </a:r>
          </a:p>
          <a:p>
            <a:pPr marR="0" lvl="1"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20B060402020202020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Play" panose="020B0604020202020204" charset="0"/>
              </a:rPr>
              <a:t>Uses PWM duty cycle to control motor power.</a:t>
            </a:r>
          </a:p>
          <a:p>
            <a:pPr marR="0" lvl="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20B060402020202020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Play" panose="020B0604020202020204" charset="0"/>
              </a:rPr>
              <a:t>Automatically prints labeled output for debugging.</a:t>
            </a:r>
          </a:p>
          <a:p>
            <a:pPr marR="0" lvl="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20B060402020202020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err="1">
                <a:ln>
                  <a:noFill/>
                </a:ln>
                <a:solidFill>
                  <a:schemeClr val="tx1"/>
                </a:solidFill>
                <a:effectLst/>
                <a:latin typeface="Play" panose="020B0604020202020204" charset="0"/>
              </a:rPr>
              <a:t>set_motor_speed</a:t>
            </a:r>
            <a:r>
              <a:rPr kumimoji="0" lang="en-US" altLang="en-US" b="0" i="0" u="none" strike="noStrike" cap="none" normalizeH="0" baseline="0">
                <a:ln>
                  <a:noFill/>
                </a:ln>
                <a:solidFill>
                  <a:schemeClr val="tx1"/>
                </a:solidFill>
                <a:effectLst/>
                <a:latin typeface="Play" panose="020B0604020202020204" charset="0"/>
              </a:rPr>
              <a:t>() controls both left and right motors simultaneously.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4438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D987CD-BB10-46FE-54EA-4FA3A4B9B5F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3B6F54C-276C-D162-AD00-72BF5532D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9B37C5A-7257-11DB-832A-CD48426BE4BF}"/>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Logging System</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7E852432-B31F-2737-948A-B173FEB00480}"/>
              </a:ext>
            </a:extLst>
          </p:cNvPr>
          <p:cNvSpPr>
            <a:spLocks noGrp="1"/>
          </p:cNvSpPr>
          <p:nvPr>
            <p:ph type="sldNum" sz="quarter" idx="12"/>
          </p:nvPr>
        </p:nvSpPr>
        <p:spPr/>
        <p:txBody>
          <a:bodyPr/>
          <a:lstStyle/>
          <a:p>
            <a:fld id="{BF02CE0C-93E6-4EA4-B77F-79739F379A28}" type="slidenum">
              <a:rPr lang="en-US" smtClean="0"/>
              <a:t>39</a:t>
            </a:fld>
            <a:endParaRPr lang="en-US"/>
          </a:p>
        </p:txBody>
      </p:sp>
      <p:pic>
        <p:nvPicPr>
          <p:cNvPr id="4" name="Picture 3">
            <a:extLst>
              <a:ext uri="{FF2B5EF4-FFF2-40B4-BE49-F238E27FC236}">
                <a16:creationId xmlns:a16="http://schemas.microsoft.com/office/drawing/2014/main" id="{EABE9255-5532-255A-19FD-279D29DD9DC5}"/>
              </a:ext>
            </a:extLst>
          </p:cNvPr>
          <p:cNvPicPr>
            <a:picLocks noChangeAspect="1"/>
          </p:cNvPicPr>
          <p:nvPr/>
        </p:nvPicPr>
        <p:blipFill>
          <a:blip r:embed="rId2"/>
          <a:stretch>
            <a:fillRect/>
          </a:stretch>
        </p:blipFill>
        <p:spPr>
          <a:xfrm>
            <a:off x="484633" y="2523066"/>
            <a:ext cx="5611367" cy="3120248"/>
          </a:xfrm>
          <a:prstGeom prst="rect">
            <a:avLst/>
          </a:prstGeom>
        </p:spPr>
      </p:pic>
      <p:sp>
        <p:nvSpPr>
          <p:cNvPr id="10" name="TextBox 9">
            <a:extLst>
              <a:ext uri="{FF2B5EF4-FFF2-40B4-BE49-F238E27FC236}">
                <a16:creationId xmlns:a16="http://schemas.microsoft.com/office/drawing/2014/main" id="{0C4C07D9-B309-5305-9A6E-62DF1DA6439E}"/>
              </a:ext>
            </a:extLst>
          </p:cNvPr>
          <p:cNvSpPr txBox="1"/>
          <p:nvPr/>
        </p:nvSpPr>
        <p:spPr>
          <a:xfrm>
            <a:off x="6984999" y="1997839"/>
            <a:ext cx="4978401" cy="4216539"/>
          </a:xfrm>
          <a:prstGeom prst="rect">
            <a:avLst/>
          </a:prstGeom>
          <a:noFill/>
        </p:spPr>
        <p:txBody>
          <a:bodyPr wrap="square">
            <a:spAutoFit/>
          </a:bodyPr>
          <a:lstStyle/>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Play" panose="00000500000000000000" pitchFamily="2" charset="0"/>
              </a:rPr>
              <a:t>Logs all events, warnings, and alerts to </a:t>
            </a:r>
            <a:r>
              <a:rPr kumimoji="0" lang="en-US" altLang="en-US" b="0" i="0" u="none" strike="noStrike" cap="none" normalizeH="0" baseline="0" err="1">
                <a:ln>
                  <a:noFill/>
                </a:ln>
                <a:solidFill>
                  <a:schemeClr val="tx1"/>
                </a:solidFill>
                <a:effectLst/>
                <a:latin typeface="Play" panose="00000500000000000000" pitchFamily="2" charset="0"/>
              </a:rPr>
              <a:t>event_log.db</a:t>
            </a:r>
            <a:r>
              <a:rPr kumimoji="0" lang="en-US" altLang="en-US" b="0" i="0" u="none" strike="noStrike" cap="none" normalizeH="0" baseline="0">
                <a:ln>
                  <a:noFill/>
                </a:ln>
                <a:solidFill>
                  <a:schemeClr val="tx1"/>
                </a:solidFill>
                <a:effectLst/>
                <a:latin typeface="Play" panose="00000500000000000000" pitchFamily="2" charset="0"/>
              </a:rPr>
              <a:t> using SQLite.</a:t>
            </a:r>
          </a:p>
          <a:p>
            <a:pPr marR="0" lvl="0" algn="l" defTabSz="914400" rtl="0" eaLnBrk="0" fontAlgn="base" latinLnBrk="0" hangingPunct="0">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0000500000000000000" pitchFamily="2"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a:latin typeface="Play" panose="00000500000000000000" pitchFamily="2" charset="0"/>
              </a:rPr>
              <a:t>Supports three log levels: INFO, WARNING, and ALERT.</a:t>
            </a:r>
          </a:p>
          <a:p>
            <a:pPr defTabSz="914400" eaLnBrk="0" fontAlgn="base" hangingPunct="0">
              <a:spcBef>
                <a:spcPct val="0"/>
              </a:spcBef>
              <a:spcAft>
                <a:spcPct val="0"/>
              </a:spcAft>
            </a:pPr>
            <a:endParaRPr lang="en-US" altLang="en-US">
              <a:latin typeface="Play" panose="00000500000000000000" pitchFamily="2" charset="0"/>
            </a:endParaRP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Play" panose="00000500000000000000" pitchFamily="2" charset="0"/>
              </a:rPr>
              <a:t>Each entry includes a timestamp, severity level, and message.</a:t>
            </a:r>
          </a:p>
          <a:p>
            <a:pPr marR="0" lvl="0" algn="l" defTabSz="914400" rtl="0" eaLnBrk="0" fontAlgn="base" latinLnBrk="0" hangingPunct="0">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0000500000000000000" pitchFamily="2" charset="0"/>
            </a:endParaRP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Play" panose="00000500000000000000" pitchFamily="2" charset="0"/>
              </a:rPr>
              <a:t>Used across all modules for status tracking and debugging.</a:t>
            </a:r>
          </a:p>
          <a:p>
            <a:pPr marR="0" lvl="0" algn="l" defTabSz="914400" rtl="0" eaLnBrk="0" fontAlgn="base" latinLnBrk="0" hangingPunct="0">
              <a:spcBef>
                <a:spcPct val="0"/>
              </a:spcBef>
              <a:spcAft>
                <a:spcPct val="0"/>
              </a:spcAft>
              <a:buClrTx/>
              <a:buSzTx/>
              <a:tabLst/>
            </a:pPr>
            <a:endParaRPr kumimoji="0" lang="en-US" altLang="en-US" b="0" i="0" u="none" strike="noStrike" cap="none" normalizeH="0" baseline="0">
              <a:ln>
                <a:noFill/>
              </a:ln>
              <a:solidFill>
                <a:schemeClr val="tx1"/>
              </a:solidFill>
              <a:effectLst/>
              <a:latin typeface="Play" panose="00000500000000000000" pitchFamily="2" charset="0"/>
            </a:endParaRP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Play" panose="00000500000000000000" pitchFamily="2" charset="0"/>
              </a:rPr>
              <a:t>Logs are later displayed in the web dashboard with color-coded severity.</a:t>
            </a:r>
          </a:p>
          <a:p>
            <a:pPr marL="0" marR="0" lvl="0" indent="0" algn="l" defTabSz="914400" rtl="0" eaLnBrk="0" fontAlgn="base" latinLnBrk="0" hangingPunct="0">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Play" panose="00000500000000000000" pitchFamily="2" charset="0"/>
            </a:endParaRPr>
          </a:p>
        </p:txBody>
      </p:sp>
    </p:spTree>
    <p:extLst>
      <p:ext uri="{BB962C8B-B14F-4D97-AF65-F5344CB8AC3E}">
        <p14:creationId xmlns:p14="http://schemas.microsoft.com/office/powerpoint/2010/main" val="123877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CEE7E9-4574-0A51-2320-855FA3A11FE2}"/>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6DAF20B-38B2-F6FD-B4C9-89FF51F15E3A}"/>
              </a:ext>
            </a:extLst>
          </p:cNvPr>
          <p:cNvGraphicFramePr>
            <a:graphicFrameLocks noGrp="1"/>
          </p:cNvGraphicFramePr>
          <p:nvPr>
            <p:extLst>
              <p:ext uri="{D42A27DB-BD31-4B8C-83A1-F6EECF244321}">
                <p14:modId xmlns:p14="http://schemas.microsoft.com/office/powerpoint/2010/main" val="3089941123"/>
              </p:ext>
            </p:extLst>
          </p:nvPr>
        </p:nvGraphicFramePr>
        <p:xfrm>
          <a:off x="1248832" y="1098953"/>
          <a:ext cx="9694336" cy="4660093"/>
        </p:xfrm>
        <a:graphic>
          <a:graphicData uri="http://schemas.openxmlformats.org/drawingml/2006/table">
            <a:tbl>
              <a:tblPr>
                <a:tableStyleId>{073A0DAA-6AF3-43AB-8588-CEC1D06C72B9}</a:tableStyleId>
              </a:tblPr>
              <a:tblGrid>
                <a:gridCol w="952500">
                  <a:extLst>
                    <a:ext uri="{9D8B030D-6E8A-4147-A177-3AD203B41FA5}">
                      <a16:colId xmlns:a16="http://schemas.microsoft.com/office/drawing/2014/main" val="2259216627"/>
                    </a:ext>
                  </a:extLst>
                </a:gridCol>
                <a:gridCol w="3268134">
                  <a:extLst>
                    <a:ext uri="{9D8B030D-6E8A-4147-A177-3AD203B41FA5}">
                      <a16:colId xmlns:a16="http://schemas.microsoft.com/office/drawing/2014/main" val="3409167443"/>
                    </a:ext>
                  </a:extLst>
                </a:gridCol>
                <a:gridCol w="778933">
                  <a:extLst>
                    <a:ext uri="{9D8B030D-6E8A-4147-A177-3AD203B41FA5}">
                      <a16:colId xmlns:a16="http://schemas.microsoft.com/office/drawing/2014/main" val="1668618559"/>
                    </a:ext>
                  </a:extLst>
                </a:gridCol>
                <a:gridCol w="973667">
                  <a:extLst>
                    <a:ext uri="{9D8B030D-6E8A-4147-A177-3AD203B41FA5}">
                      <a16:colId xmlns:a16="http://schemas.microsoft.com/office/drawing/2014/main" val="2305625718"/>
                    </a:ext>
                  </a:extLst>
                </a:gridCol>
                <a:gridCol w="2861733">
                  <a:extLst>
                    <a:ext uri="{9D8B030D-6E8A-4147-A177-3AD203B41FA5}">
                      <a16:colId xmlns:a16="http://schemas.microsoft.com/office/drawing/2014/main" val="3892174992"/>
                    </a:ext>
                  </a:extLst>
                </a:gridCol>
                <a:gridCol w="859369">
                  <a:extLst>
                    <a:ext uri="{9D8B030D-6E8A-4147-A177-3AD203B41FA5}">
                      <a16:colId xmlns:a16="http://schemas.microsoft.com/office/drawing/2014/main" val="1478817171"/>
                    </a:ext>
                  </a:extLst>
                </a:gridCol>
              </a:tblGrid>
              <a:tr h="939695">
                <a:tc gridSpan="6">
                  <a:txBody>
                    <a:bodyPr/>
                    <a:lstStyle/>
                    <a:p>
                      <a:pPr algn="ctr" fontAlgn="ctr"/>
                      <a:r>
                        <a:rPr lang="en-US" sz="4000" u="none" strike="noStrike">
                          <a:solidFill>
                            <a:schemeClr val="bg1"/>
                          </a:solidFill>
                          <a:effectLst/>
                          <a:latin typeface="Play" panose="00000500000000000000" pitchFamily="2" charset="0"/>
                        </a:rPr>
                        <a:t>Table of Contents </a:t>
                      </a:r>
                      <a:endParaRPr lang="en-US" sz="4000" b="1" i="0" u="none" strike="noStrike">
                        <a:solidFill>
                          <a:schemeClr val="bg1"/>
                        </a:solidFill>
                        <a:effectLst/>
                        <a:latin typeface="Play" panose="00000500000000000000" pitchFamily="2" charset="0"/>
                      </a:endParaRPr>
                    </a:p>
                  </a:txBody>
                  <a:tcPr marL="7620" marR="7620" marT="7620" marB="0" anchor="c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4400" b="1" i="0" u="none" strike="noStrike">
                        <a:solidFill>
                          <a:schemeClr val="bg1"/>
                        </a:solidFill>
                        <a:effectLst/>
                        <a:latin typeface="Play" panose="00000500000000000000" pitchFamily="2" charset="0"/>
                      </a:endParaRPr>
                    </a:p>
                  </a:txBody>
                  <a:tcPr marL="7620" marR="7620" marT="7620" marB="0" anchor="ctr">
                    <a:solidFill>
                      <a:schemeClr val="tx1"/>
                    </a:solidFill>
                  </a:tcPr>
                </a:tc>
                <a:extLst>
                  <a:ext uri="{0D108BD9-81ED-4DB2-BD59-A6C34878D82A}">
                    <a16:rowId xmlns:a16="http://schemas.microsoft.com/office/drawing/2014/main" val="4219434012"/>
                  </a:ext>
                </a:extLst>
              </a:tr>
              <a:tr h="338771">
                <a:tc>
                  <a:txBody>
                    <a:bodyPr/>
                    <a:lstStyle/>
                    <a:p>
                      <a:pPr algn="ctr" fontAlgn="ctr"/>
                      <a:r>
                        <a:rPr lang="en-US" sz="1600" b="1" i="0" u="none" strike="noStrike">
                          <a:solidFill>
                            <a:schemeClr val="bg1"/>
                          </a:solidFill>
                          <a:effectLst/>
                          <a:latin typeface="Play" panose="00000500000000000000" pitchFamily="2" charset="0"/>
                        </a:rPr>
                        <a:t>Section</a:t>
                      </a:r>
                    </a:p>
                  </a:txBody>
                  <a:tcPr marL="7620" marR="7620" marT="7620" marB="0" anchor="ctr">
                    <a:solidFill>
                      <a:schemeClr val="tx1"/>
                    </a:solidFill>
                  </a:tcPr>
                </a:tc>
                <a:tc>
                  <a:txBody>
                    <a:bodyPr/>
                    <a:lstStyle/>
                    <a:p>
                      <a:pPr algn="ctr"/>
                      <a:r>
                        <a:rPr lang="en-US" sz="1600">
                          <a:latin typeface="Play" panose="00000500000000000000" pitchFamily="2" charset="0"/>
                        </a:rPr>
                        <a:t> </a:t>
                      </a:r>
                      <a:r>
                        <a:rPr lang="en-US" sz="1600">
                          <a:solidFill>
                            <a:schemeClr val="bg1"/>
                          </a:solidFill>
                          <a:latin typeface="Play" panose="00000500000000000000" pitchFamily="2" charset="0"/>
                        </a:rPr>
                        <a:t>Title </a:t>
                      </a:r>
                      <a:endParaRPr lang="en-US" sz="1600">
                        <a:latin typeface="Play" panose="00000500000000000000" pitchFamily="2" charset="0"/>
                      </a:endParaRPr>
                    </a:p>
                  </a:txBody>
                  <a:tcPr marL="7620" marR="7620" marT="7620" marB="0" anchor="ctr">
                    <a:solidFill>
                      <a:schemeClr val="tx1"/>
                    </a:solidFill>
                  </a:tcPr>
                </a:tc>
                <a:tc>
                  <a:txBody>
                    <a:bodyPr/>
                    <a:lstStyle/>
                    <a:p>
                      <a:pPr algn="ctr"/>
                      <a:r>
                        <a:rPr lang="en-US" sz="1600">
                          <a:solidFill>
                            <a:schemeClr val="bg1"/>
                          </a:solidFill>
                          <a:latin typeface="Play" panose="00000500000000000000" pitchFamily="2" charset="0"/>
                        </a:rPr>
                        <a:t>Slide</a:t>
                      </a:r>
                    </a:p>
                  </a:txBody>
                  <a:tcPr marL="7620" marR="7620" marT="7620" marB="0" anchor="ctr">
                    <a:solidFill>
                      <a:schemeClr val="tx1"/>
                    </a:solidFill>
                  </a:tcPr>
                </a:tc>
                <a:tc>
                  <a:txBody>
                    <a:bodyPr/>
                    <a:lstStyle/>
                    <a:p>
                      <a:pPr algn="ctr"/>
                      <a:r>
                        <a:rPr lang="en-US" sz="1600">
                          <a:solidFill>
                            <a:schemeClr val="bg1"/>
                          </a:solidFill>
                          <a:latin typeface="Play" panose="00000500000000000000" pitchFamily="2" charset="0"/>
                        </a:rPr>
                        <a:t>Section</a:t>
                      </a:r>
                    </a:p>
                  </a:txBody>
                  <a:tcPr marL="7620" marR="7620" marT="7620" marB="0" anchor="ctr">
                    <a:solidFill>
                      <a:schemeClr val="tx1"/>
                    </a:solidFill>
                  </a:tcPr>
                </a:tc>
                <a:tc>
                  <a:txBody>
                    <a:bodyPr/>
                    <a:lstStyle/>
                    <a:p>
                      <a:pPr algn="ctr"/>
                      <a:r>
                        <a:rPr lang="en-US" sz="1600">
                          <a:solidFill>
                            <a:schemeClr val="bg1"/>
                          </a:solidFill>
                          <a:latin typeface="Play" panose="00000500000000000000" pitchFamily="2" charset="0"/>
                        </a:rPr>
                        <a:t>Title</a:t>
                      </a:r>
                    </a:p>
                  </a:txBody>
                  <a:tcPr marL="7620" marR="7620" marT="7620" marB="0" anchor="ctr">
                    <a:solidFill>
                      <a:schemeClr val="tx1"/>
                    </a:solidFill>
                  </a:tcPr>
                </a:tc>
                <a:tc>
                  <a:txBody>
                    <a:bodyPr/>
                    <a:lstStyle/>
                    <a:p>
                      <a:pPr algn="ctr" fontAlgn="ctr"/>
                      <a:r>
                        <a:rPr lang="en-US" sz="1600" b="1" i="0" u="none" strike="noStrike">
                          <a:solidFill>
                            <a:schemeClr val="bg1"/>
                          </a:solidFill>
                          <a:effectLst/>
                          <a:latin typeface="Play" panose="00000500000000000000" pitchFamily="2" charset="0"/>
                        </a:rPr>
                        <a:t>Slide</a:t>
                      </a:r>
                    </a:p>
                  </a:txBody>
                  <a:tcPr marL="7620" marR="7620" marT="7620" marB="0" anchor="ctr">
                    <a:solidFill>
                      <a:schemeClr val="tx1"/>
                    </a:solidFill>
                  </a:tcPr>
                </a:tc>
                <a:extLst>
                  <a:ext uri="{0D108BD9-81ED-4DB2-BD59-A6C34878D82A}">
                    <a16:rowId xmlns:a16="http://schemas.microsoft.com/office/drawing/2014/main" val="3538195550"/>
                  </a:ext>
                </a:extLst>
              </a:tr>
              <a:tr h="419297">
                <a:tc>
                  <a:txBody>
                    <a:bodyPr/>
                    <a:lstStyle/>
                    <a:p>
                      <a:pPr algn="ctr" fontAlgn="ctr"/>
                      <a:r>
                        <a:rPr lang="en-US" sz="2000" b="1" u="none" strike="noStrike">
                          <a:effectLst/>
                          <a:latin typeface="Play" panose="00000500000000000000" pitchFamily="2" charset="0"/>
                        </a:rPr>
                        <a:t>1.</a:t>
                      </a:r>
                      <a:endParaRPr lang="en-US" sz="2000" b="1" i="0" u="none" strike="noStrike">
                        <a:solidFill>
                          <a:srgbClr val="000000"/>
                        </a:solidFill>
                        <a:effectLst/>
                        <a:latin typeface="Play" panose="00000500000000000000" pitchFamily="2" charset="0"/>
                      </a:endParaRPr>
                    </a:p>
                  </a:txBody>
                  <a:tcPr marL="7620" marR="7620" marT="7620" marB="0" anchor="ctr"/>
                </a:tc>
                <a:tc>
                  <a:txBody>
                    <a:bodyPr/>
                    <a:lstStyle/>
                    <a:p>
                      <a:pPr algn="l" fontAlgn="ctr"/>
                      <a:r>
                        <a:rPr lang="en-US" sz="2000" u="none" strike="noStrike">
                          <a:effectLst/>
                          <a:latin typeface="Play" panose="00000500000000000000" pitchFamily="2" charset="0"/>
                        </a:rPr>
                        <a:t>Motivation </a:t>
                      </a:r>
                      <a:endParaRPr lang="en-US" sz="2000" b="0" i="0" u="none" strike="noStrike">
                        <a:solidFill>
                          <a:srgbClr val="000000"/>
                        </a:solidFill>
                        <a:effectLst/>
                        <a:latin typeface="Play" panose="00000500000000000000" pitchFamily="2" charset="0"/>
                      </a:endParaRPr>
                    </a:p>
                  </a:txBody>
                  <a:tcPr marL="7620" marR="7620" marT="7620" marB="0" anchor="ctr"/>
                </a:tc>
                <a:tc>
                  <a:txBody>
                    <a:bodyPr/>
                    <a:lstStyle/>
                    <a:p>
                      <a:pPr algn="ctr" fontAlgn="ctr"/>
                      <a:r>
                        <a:rPr lang="en-US" sz="2000" b="0" i="0" u="none" strike="noStrike">
                          <a:solidFill>
                            <a:srgbClr val="000000"/>
                          </a:solidFill>
                          <a:effectLst/>
                          <a:latin typeface="Play" panose="00000500000000000000" pitchFamily="2" charset="0"/>
                        </a:rPr>
                        <a:t>3</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sz="2000" b="1" u="none" strike="noStrike">
                          <a:effectLst/>
                          <a:latin typeface="Play" panose="00000500000000000000" pitchFamily="2" charset="0"/>
                        </a:rPr>
                        <a:t>9.</a:t>
                      </a:r>
                      <a:endParaRPr lang="en-US" sz="2000" b="1" i="0" u="none" strike="noStrike">
                        <a:solidFill>
                          <a:srgbClr val="000000"/>
                        </a:solidFill>
                        <a:effectLst/>
                        <a:latin typeface="Play"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Contributions</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21-40</a:t>
                      </a:r>
                    </a:p>
                  </a:txBody>
                  <a:tcPr marL="7620" marR="7620" marT="7620" marB="0" anchor="ctr"/>
                </a:tc>
                <a:extLst>
                  <a:ext uri="{0D108BD9-81ED-4DB2-BD59-A6C34878D82A}">
                    <a16:rowId xmlns:a16="http://schemas.microsoft.com/office/drawing/2014/main" val="2307916948"/>
                  </a:ext>
                </a:extLst>
              </a:tr>
              <a:tr h="456197">
                <a:tc>
                  <a:txBody>
                    <a:bodyPr/>
                    <a:lstStyle/>
                    <a:p>
                      <a:pPr algn="ctr" fontAlgn="ctr"/>
                      <a:r>
                        <a:rPr lang="en-US" sz="2000" b="1" u="none" strike="noStrike">
                          <a:effectLst/>
                          <a:latin typeface="Play" panose="00000500000000000000" pitchFamily="2" charset="0"/>
                        </a:rPr>
                        <a:t>2.</a:t>
                      </a:r>
                      <a:endParaRPr lang="en-US" sz="2000" b="1" i="0" u="none" strike="noStrike">
                        <a:solidFill>
                          <a:srgbClr val="000000"/>
                        </a:solidFill>
                        <a:effectLst/>
                        <a:latin typeface="Play" panose="00000500000000000000" pitchFamily="2" charset="0"/>
                      </a:endParaRPr>
                    </a:p>
                  </a:txBody>
                  <a:tcPr marL="7620" marR="7620" marT="7620" marB="0" anchor="ctr">
                    <a:solidFill>
                      <a:schemeClr val="bg1">
                        <a:lumMod val="95000"/>
                      </a:schemeClr>
                    </a:solidFill>
                  </a:tcPr>
                </a:tc>
                <a:tc>
                  <a:txBody>
                    <a:bodyPr/>
                    <a:lstStyle/>
                    <a:p>
                      <a:pPr algn="l" fontAlgn="ctr"/>
                      <a:r>
                        <a:rPr lang="en-US" sz="2000" b="0" i="0" u="none" strike="noStrike">
                          <a:solidFill>
                            <a:srgbClr val="000000"/>
                          </a:solidFill>
                          <a:effectLst/>
                          <a:latin typeface="Play" panose="00000500000000000000" pitchFamily="2" charset="0"/>
                        </a:rPr>
                        <a:t>Project Overview</a:t>
                      </a:r>
                    </a:p>
                  </a:txBody>
                  <a:tcPr marL="7620" marR="7620" marT="7620" marB="0" anchor="ctr">
                    <a:solidFill>
                      <a:schemeClr val="bg1">
                        <a:lumMod val="95000"/>
                      </a:schemeClr>
                    </a:solidFill>
                  </a:tcPr>
                </a:tc>
                <a:tc>
                  <a:txBody>
                    <a:bodyPr/>
                    <a:lstStyle/>
                    <a:p>
                      <a:pPr algn="ctr" fontAlgn="ctr"/>
                      <a:r>
                        <a:rPr lang="en-US" sz="2000" b="0" i="0" u="none" strike="noStrike">
                          <a:solidFill>
                            <a:srgbClr val="000000"/>
                          </a:solidFill>
                          <a:effectLst/>
                          <a:latin typeface="Play" panose="00000500000000000000" pitchFamily="2" charset="0"/>
                        </a:rPr>
                        <a:t>5</a:t>
                      </a:r>
                    </a:p>
                  </a:txBody>
                  <a:tcPr marL="7620" marR="7620" marT="7620" marB="0"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ctr"/>
                      <a:r>
                        <a:rPr lang="en-US" sz="2000" b="1" u="none" strike="noStrike">
                          <a:effectLst/>
                          <a:latin typeface="Play" panose="00000500000000000000" pitchFamily="2" charset="0"/>
                        </a:rPr>
                        <a:t>10.</a:t>
                      </a:r>
                      <a:endParaRPr lang="en-US" sz="2000" b="1" i="0" u="none" strike="noStrike">
                        <a:solidFill>
                          <a:srgbClr val="000000"/>
                        </a:solidFill>
                        <a:effectLst/>
                        <a:latin typeface="Play"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Testing &amp; Results</a:t>
                      </a:r>
                    </a:p>
                  </a:txBody>
                  <a:tcPr marL="7620" marR="7620" marT="762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41-45</a:t>
                      </a:r>
                    </a:p>
                  </a:txBody>
                  <a:tcPr marL="7620" marR="7620" marT="7620" marB="0" anchor="ctr">
                    <a:solidFill>
                      <a:schemeClr val="bg1">
                        <a:lumMod val="95000"/>
                      </a:schemeClr>
                    </a:solidFill>
                  </a:tcPr>
                </a:tc>
                <a:extLst>
                  <a:ext uri="{0D108BD9-81ED-4DB2-BD59-A6C34878D82A}">
                    <a16:rowId xmlns:a16="http://schemas.microsoft.com/office/drawing/2014/main" val="3958258261"/>
                  </a:ext>
                </a:extLst>
              </a:tr>
              <a:tr h="440266">
                <a:tc>
                  <a:txBody>
                    <a:bodyPr/>
                    <a:lstStyle/>
                    <a:p>
                      <a:pPr algn="ctr" fontAlgn="ctr"/>
                      <a:r>
                        <a:rPr lang="en-US" sz="2000" b="1" u="none" strike="noStrike">
                          <a:effectLst/>
                          <a:latin typeface="Play" panose="00000500000000000000" pitchFamily="2" charset="0"/>
                        </a:rPr>
                        <a:t>3.</a:t>
                      </a:r>
                      <a:endParaRPr lang="en-US" sz="2000" b="1" i="0" u="none" strike="noStrike">
                        <a:solidFill>
                          <a:srgbClr val="000000"/>
                        </a:solidFill>
                        <a:effectLst/>
                        <a:latin typeface="Play" panose="00000500000000000000" pitchFamily="2" charset="0"/>
                      </a:endParaRP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Limitations</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6</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sz="2000" b="1" u="none" strike="noStrike">
                          <a:effectLst/>
                          <a:latin typeface="Play" panose="00000500000000000000" pitchFamily="2" charset="0"/>
                        </a:rPr>
                        <a:t>11.</a:t>
                      </a:r>
                      <a:endParaRPr lang="en-US" sz="2000" b="1" i="0" u="none" strike="noStrike">
                        <a:solidFill>
                          <a:srgbClr val="000000"/>
                        </a:solidFill>
                        <a:effectLst/>
                        <a:latin typeface="Play"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u="none" strike="noStrike">
                          <a:effectLst/>
                          <a:latin typeface="Play" panose="00000500000000000000" pitchFamily="2" charset="0"/>
                        </a:rPr>
                        <a:t>Monetary Budget</a:t>
                      </a:r>
                      <a:endParaRPr lang="en-US" sz="2000" b="0" i="0" u="none" strike="noStrike">
                        <a:solidFill>
                          <a:srgbClr val="000000"/>
                        </a:solidFill>
                        <a:effectLst/>
                        <a:latin typeface="Play" panose="00000500000000000000" pitchFamily="2"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46</a:t>
                      </a:r>
                    </a:p>
                  </a:txBody>
                  <a:tcPr marL="7620" marR="7620" marT="7620" marB="0" anchor="ctr"/>
                </a:tc>
                <a:extLst>
                  <a:ext uri="{0D108BD9-81ED-4DB2-BD59-A6C34878D82A}">
                    <a16:rowId xmlns:a16="http://schemas.microsoft.com/office/drawing/2014/main" val="282530190"/>
                  </a:ext>
                </a:extLst>
              </a:tr>
              <a:tr h="359095">
                <a:tc>
                  <a:txBody>
                    <a:bodyPr/>
                    <a:lstStyle/>
                    <a:p>
                      <a:pPr algn="ctr" fontAlgn="ctr"/>
                      <a:r>
                        <a:rPr lang="en-US" sz="2000" b="1" u="none" strike="noStrike">
                          <a:effectLst/>
                          <a:latin typeface="Play" panose="00000500000000000000" pitchFamily="2" charset="0"/>
                        </a:rPr>
                        <a:t>4.</a:t>
                      </a:r>
                      <a:endParaRPr lang="en-US" sz="2000" b="1" i="0" u="none" strike="noStrike">
                        <a:solidFill>
                          <a:srgbClr val="000000"/>
                        </a:solidFill>
                        <a:effectLst/>
                        <a:latin typeface="Play" panose="00000500000000000000" pitchFamily="2" charset="0"/>
                      </a:endParaRPr>
                    </a:p>
                  </a:txBody>
                  <a:tcPr marL="7620" marR="7620" marT="7620"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u="none" strike="noStrike">
                          <a:effectLst/>
                          <a:latin typeface="Play" panose="00000500000000000000" pitchFamily="2" charset="0"/>
                        </a:rPr>
                        <a:t>Similar Products</a:t>
                      </a:r>
                      <a:endParaRPr lang="en-US" sz="2000" b="0" i="0" u="none" strike="noStrike">
                        <a:solidFill>
                          <a:srgbClr val="000000"/>
                        </a:solidFill>
                        <a:effectLst/>
                        <a:latin typeface="Play" panose="00000500000000000000" pitchFamily="2" charset="0"/>
                      </a:endParaRPr>
                    </a:p>
                  </a:txBody>
                  <a:tcPr marL="7620" marR="7620" marT="762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7</a:t>
                      </a:r>
                    </a:p>
                  </a:txBody>
                  <a:tcPr marL="7620" marR="7620" marT="7620" marB="0"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ctr"/>
                      <a:r>
                        <a:rPr lang="en-US" sz="2000" b="1" u="none" strike="noStrike">
                          <a:effectLst/>
                          <a:latin typeface="Play" panose="00000500000000000000" pitchFamily="2" charset="0"/>
                        </a:rPr>
                        <a:t>12.</a:t>
                      </a:r>
                      <a:endParaRPr lang="en-US" sz="2000" b="1" i="0" u="none" strike="noStrike">
                        <a:solidFill>
                          <a:srgbClr val="000000"/>
                        </a:solidFill>
                        <a:effectLst/>
                        <a:latin typeface="Play"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Timeline</a:t>
                      </a:r>
                    </a:p>
                  </a:txBody>
                  <a:tcPr marL="7620" marR="7620" marT="762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47-48</a:t>
                      </a:r>
                    </a:p>
                  </a:txBody>
                  <a:tcPr marL="7620" marR="7620" marT="7620" marB="0" anchor="ctr">
                    <a:solidFill>
                      <a:schemeClr val="bg1">
                        <a:lumMod val="95000"/>
                      </a:schemeClr>
                    </a:solidFill>
                  </a:tcPr>
                </a:tc>
                <a:extLst>
                  <a:ext uri="{0D108BD9-81ED-4DB2-BD59-A6C34878D82A}">
                    <a16:rowId xmlns:a16="http://schemas.microsoft.com/office/drawing/2014/main" val="3320654453"/>
                  </a:ext>
                </a:extLst>
              </a:tr>
              <a:tr h="445712">
                <a:tc>
                  <a:txBody>
                    <a:bodyPr/>
                    <a:lstStyle/>
                    <a:p>
                      <a:pPr algn="ctr" fontAlgn="ctr"/>
                      <a:r>
                        <a:rPr lang="en-US" sz="2000" b="1" u="none" strike="noStrike">
                          <a:effectLst/>
                          <a:latin typeface="Play" panose="00000500000000000000" pitchFamily="2" charset="0"/>
                        </a:rPr>
                        <a:t>5.</a:t>
                      </a:r>
                      <a:endParaRPr lang="en-US" sz="2000" b="1" i="0" u="none" strike="noStrike">
                        <a:solidFill>
                          <a:srgbClr val="000000"/>
                        </a:solidFill>
                        <a:effectLst/>
                        <a:latin typeface="Play" panose="00000500000000000000" pitchFamily="2" charset="0"/>
                      </a:endParaRP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u="none" strike="noStrike">
                          <a:effectLst/>
                          <a:latin typeface="Play" panose="00000500000000000000" pitchFamily="2" charset="0"/>
                        </a:rPr>
                        <a:t>Engineering Requirements</a:t>
                      </a:r>
                      <a:endParaRPr lang="en-US" sz="2000" b="0" i="0" u="none" strike="noStrike">
                        <a:solidFill>
                          <a:srgbClr val="000000"/>
                        </a:solidFill>
                        <a:effectLst/>
                        <a:latin typeface="Play" panose="00000500000000000000" pitchFamily="2"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8-12</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sz="2000" b="1" u="none" strike="noStrike">
                          <a:effectLst/>
                          <a:latin typeface="Play" panose="00000500000000000000" pitchFamily="2" charset="0"/>
                        </a:rPr>
                        <a:t>13.</a:t>
                      </a:r>
                      <a:endParaRPr lang="en-US" sz="2000" b="1" i="0" u="none" strike="noStrike">
                        <a:solidFill>
                          <a:srgbClr val="000000"/>
                        </a:solidFill>
                        <a:effectLst/>
                        <a:latin typeface="Play"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u="none" strike="noStrike">
                          <a:effectLst/>
                          <a:latin typeface="Play" panose="00000500000000000000" pitchFamily="2" charset="0"/>
                        </a:rPr>
                        <a:t>Health &amp; Safety</a:t>
                      </a:r>
                      <a:endParaRPr lang="en-US" sz="2000" b="0" i="0" u="none" strike="noStrike">
                        <a:solidFill>
                          <a:srgbClr val="000000"/>
                        </a:solidFill>
                        <a:effectLst/>
                        <a:latin typeface="Play" panose="00000500000000000000" pitchFamily="2"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49</a:t>
                      </a:r>
                    </a:p>
                  </a:txBody>
                  <a:tcPr marL="7620" marR="7620" marT="7620" marB="0" anchor="ctr"/>
                </a:tc>
                <a:extLst>
                  <a:ext uri="{0D108BD9-81ED-4DB2-BD59-A6C34878D82A}">
                    <a16:rowId xmlns:a16="http://schemas.microsoft.com/office/drawing/2014/main" val="586115677"/>
                  </a:ext>
                </a:extLst>
              </a:tr>
              <a:tr h="422860">
                <a:tc>
                  <a:txBody>
                    <a:bodyPr/>
                    <a:lstStyle/>
                    <a:p>
                      <a:pPr algn="ctr" fontAlgn="ctr"/>
                      <a:r>
                        <a:rPr lang="en-US" sz="2000" b="1" u="none" strike="noStrike">
                          <a:effectLst/>
                          <a:latin typeface="Play" panose="00000500000000000000" pitchFamily="2" charset="0"/>
                        </a:rPr>
                        <a:t>6.</a:t>
                      </a:r>
                      <a:endParaRPr lang="en-US" sz="2000" b="1" i="0" u="none" strike="noStrike">
                        <a:solidFill>
                          <a:srgbClr val="000000"/>
                        </a:solidFill>
                        <a:effectLst/>
                        <a:latin typeface="Play" panose="00000500000000000000" pitchFamily="2" charset="0"/>
                      </a:endParaRPr>
                    </a:p>
                  </a:txBody>
                  <a:tcPr marL="7620" marR="7620" marT="7620"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Project Hardware</a:t>
                      </a:r>
                    </a:p>
                  </a:txBody>
                  <a:tcPr marL="7620" marR="7620" marT="762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13-18</a:t>
                      </a:r>
                    </a:p>
                  </a:txBody>
                  <a:tcPr marL="7620" marR="7620" marT="7620" marB="0"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ctr"/>
                      <a:r>
                        <a:rPr lang="en-US" sz="2000" b="1" u="none" strike="noStrike">
                          <a:effectLst/>
                          <a:latin typeface="Play" panose="00000500000000000000" pitchFamily="2" charset="0"/>
                        </a:rPr>
                        <a:t>14.</a:t>
                      </a:r>
                      <a:endParaRPr lang="en-US" sz="2000" b="1" i="0" u="none" strike="noStrike">
                        <a:solidFill>
                          <a:srgbClr val="000000"/>
                        </a:solidFill>
                        <a:effectLst/>
                        <a:latin typeface="Play"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Future Improvements</a:t>
                      </a:r>
                    </a:p>
                  </a:txBody>
                  <a:tcPr marL="7620" marR="7620" marT="762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50</a:t>
                      </a:r>
                    </a:p>
                  </a:txBody>
                  <a:tcPr marL="7620" marR="7620" marT="7620" marB="0" anchor="ctr">
                    <a:solidFill>
                      <a:schemeClr val="bg1">
                        <a:lumMod val="95000"/>
                      </a:schemeClr>
                    </a:solidFill>
                  </a:tcPr>
                </a:tc>
                <a:extLst>
                  <a:ext uri="{0D108BD9-81ED-4DB2-BD59-A6C34878D82A}">
                    <a16:rowId xmlns:a16="http://schemas.microsoft.com/office/drawing/2014/main" val="2188302959"/>
                  </a:ext>
                </a:extLst>
              </a:tr>
              <a:tr h="431800">
                <a:tc>
                  <a:txBody>
                    <a:bodyPr/>
                    <a:lstStyle/>
                    <a:p>
                      <a:pPr algn="ctr" fontAlgn="ctr"/>
                      <a:r>
                        <a:rPr lang="en-US" sz="2000" b="1" u="none" strike="noStrike">
                          <a:effectLst/>
                          <a:latin typeface="Play" panose="00000500000000000000" pitchFamily="2" charset="0"/>
                        </a:rPr>
                        <a:t>7.</a:t>
                      </a:r>
                      <a:endParaRPr lang="en-US" sz="2000" b="1" i="0" u="none" strike="noStrike">
                        <a:solidFill>
                          <a:srgbClr val="000000"/>
                        </a:solidFill>
                        <a:effectLst/>
                        <a:latin typeface="Play" panose="00000500000000000000" pitchFamily="2" charset="0"/>
                      </a:endParaRP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Block Diagram</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19</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sz="2000" b="1" u="none" strike="noStrike">
                          <a:effectLst/>
                          <a:latin typeface="Play" panose="00000500000000000000" pitchFamily="2" charset="0"/>
                        </a:rPr>
                        <a:t>15.</a:t>
                      </a:r>
                      <a:endParaRPr lang="en-US" sz="2000" b="1" i="0" u="none" strike="noStrike">
                        <a:solidFill>
                          <a:srgbClr val="000000"/>
                        </a:solidFill>
                        <a:effectLst/>
                        <a:latin typeface="Play"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u="none" strike="noStrike">
                          <a:effectLst/>
                          <a:latin typeface="Play" panose="00000500000000000000" pitchFamily="2" charset="0"/>
                        </a:rPr>
                        <a:t>Summary &amp; Conclusion</a:t>
                      </a:r>
                      <a:endParaRPr lang="en-US" sz="2000" b="0" i="0" u="none" strike="noStrike">
                        <a:solidFill>
                          <a:srgbClr val="000000"/>
                        </a:solidFill>
                        <a:effectLst/>
                        <a:latin typeface="Play" panose="00000500000000000000" pitchFamily="2"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51</a:t>
                      </a:r>
                    </a:p>
                  </a:txBody>
                  <a:tcPr marL="7620" marR="7620" marT="7620" marB="0" anchor="ctr"/>
                </a:tc>
                <a:extLst>
                  <a:ext uri="{0D108BD9-81ED-4DB2-BD59-A6C34878D82A}">
                    <a16:rowId xmlns:a16="http://schemas.microsoft.com/office/drawing/2014/main" val="2829367538"/>
                  </a:ext>
                </a:extLst>
              </a:tr>
              <a:tr h="406400">
                <a:tc>
                  <a:txBody>
                    <a:bodyPr/>
                    <a:lstStyle/>
                    <a:p>
                      <a:pPr algn="ctr" fontAlgn="ctr"/>
                      <a:r>
                        <a:rPr lang="en-US" sz="2000" b="1" u="none" strike="noStrike">
                          <a:effectLst/>
                          <a:latin typeface="Play" panose="00000500000000000000" pitchFamily="2" charset="0"/>
                        </a:rPr>
                        <a:t>8.</a:t>
                      </a:r>
                      <a:endParaRPr lang="en-US" sz="2000" b="1" i="0" u="none" strike="noStrike">
                        <a:solidFill>
                          <a:srgbClr val="000000"/>
                        </a:solidFill>
                        <a:effectLst/>
                        <a:latin typeface="Play" panose="00000500000000000000" pitchFamily="2" charset="0"/>
                      </a:endParaRPr>
                    </a:p>
                  </a:txBody>
                  <a:tcPr marL="7620" marR="7620" marT="7620"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Power Budget</a:t>
                      </a:r>
                    </a:p>
                  </a:txBody>
                  <a:tcPr marL="7620" marR="7620" marT="762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20</a:t>
                      </a:r>
                    </a:p>
                  </a:txBody>
                  <a:tcPr marL="7620" marR="7620" marT="7620" marB="0"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ctr"/>
                      <a:r>
                        <a:rPr lang="en-US" sz="2000" b="1" u="none" strike="noStrike">
                          <a:effectLst/>
                          <a:latin typeface="Play" panose="00000500000000000000" pitchFamily="2" charset="0"/>
                        </a:rPr>
                        <a:t>16.</a:t>
                      </a:r>
                      <a:endParaRPr lang="en-US" sz="2000" b="1" i="0" u="none" strike="noStrike">
                        <a:solidFill>
                          <a:srgbClr val="000000"/>
                        </a:solidFill>
                        <a:effectLst/>
                        <a:latin typeface="Play"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u="none" strike="noStrike">
                          <a:effectLst/>
                          <a:latin typeface="Play" panose="00000500000000000000" pitchFamily="2" charset="0"/>
                        </a:rPr>
                        <a:t>References</a:t>
                      </a:r>
                      <a:endParaRPr lang="en-US" sz="2000" b="0" i="0" u="none" strike="noStrike">
                        <a:solidFill>
                          <a:srgbClr val="000000"/>
                        </a:solidFill>
                        <a:effectLst/>
                        <a:latin typeface="Play" panose="00000500000000000000" pitchFamily="2" charset="0"/>
                      </a:endParaRPr>
                    </a:p>
                  </a:txBody>
                  <a:tcPr marL="7620" marR="7620" marT="762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Play" panose="00000500000000000000" pitchFamily="2" charset="0"/>
                        </a:rPr>
                        <a:t>52-55</a:t>
                      </a:r>
                    </a:p>
                  </a:txBody>
                  <a:tcPr marL="7620" marR="7620" marT="7620" marB="0" anchor="ctr">
                    <a:solidFill>
                      <a:schemeClr val="bg1">
                        <a:lumMod val="95000"/>
                      </a:schemeClr>
                    </a:solidFill>
                  </a:tcPr>
                </a:tc>
                <a:extLst>
                  <a:ext uri="{0D108BD9-81ED-4DB2-BD59-A6C34878D82A}">
                    <a16:rowId xmlns:a16="http://schemas.microsoft.com/office/drawing/2014/main" val="1600116041"/>
                  </a:ext>
                </a:extLst>
              </a:tr>
            </a:tbl>
          </a:graphicData>
        </a:graphic>
      </p:graphicFrame>
      <p:sp>
        <p:nvSpPr>
          <p:cNvPr id="2" name="Slide Number Placeholder 1">
            <a:extLst>
              <a:ext uri="{FF2B5EF4-FFF2-40B4-BE49-F238E27FC236}">
                <a16:creationId xmlns:a16="http://schemas.microsoft.com/office/drawing/2014/main" id="{7C4A8BDE-4EA5-5A0C-3F21-258CF28DFC02}"/>
              </a:ext>
            </a:extLst>
          </p:cNvPr>
          <p:cNvSpPr>
            <a:spLocks noGrp="1"/>
          </p:cNvSpPr>
          <p:nvPr>
            <p:ph type="sldNum" sz="quarter" idx="12"/>
          </p:nvPr>
        </p:nvSpPr>
        <p:spPr/>
        <p:txBody>
          <a:bodyPr/>
          <a:lstStyle/>
          <a:p>
            <a:fld id="{BF02CE0C-93E6-4EA4-B77F-79739F379A28}" type="slidenum">
              <a:rPr lang="en-US" smtClean="0">
                <a:solidFill>
                  <a:schemeClr val="bg1"/>
                </a:solidFill>
              </a:rPr>
              <a:t>4</a:t>
            </a:fld>
            <a:endParaRPr lang="en-US">
              <a:solidFill>
                <a:schemeClr val="bg1"/>
              </a:solidFill>
            </a:endParaRPr>
          </a:p>
        </p:txBody>
      </p:sp>
    </p:spTree>
    <p:extLst>
      <p:ext uri="{BB962C8B-B14F-4D97-AF65-F5344CB8AC3E}">
        <p14:creationId xmlns:p14="http://schemas.microsoft.com/office/powerpoint/2010/main" val="2508685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413D8B-C555-3833-FCED-5F743BB3EA5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1720851-8867-50C6-B32F-4321A45F3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C16CEC4-7C41-2A0A-30F3-F68C45D64CAB}"/>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a:solidFill>
                  <a:schemeClr val="bg1"/>
                </a:solidFill>
                <a:latin typeface="Play" panose="020B0604020202020204" charset="0"/>
              </a:rPr>
              <a:t>Contribution: Visual Module</a:t>
            </a:r>
            <a:endParaRPr lang="en-US" sz="3200" kern="1200">
              <a:solidFill>
                <a:schemeClr val="bg1"/>
              </a:solidFill>
              <a:latin typeface="Play" panose="020B0604020202020204" charset="0"/>
            </a:endParaRPr>
          </a:p>
        </p:txBody>
      </p:sp>
      <p:sp>
        <p:nvSpPr>
          <p:cNvPr id="2" name="Slide Number Placeholder 1">
            <a:extLst>
              <a:ext uri="{FF2B5EF4-FFF2-40B4-BE49-F238E27FC236}">
                <a16:creationId xmlns:a16="http://schemas.microsoft.com/office/drawing/2014/main" id="{A01C8545-2AE0-DDD5-E90F-DA236E69EDDF}"/>
              </a:ext>
            </a:extLst>
          </p:cNvPr>
          <p:cNvSpPr>
            <a:spLocks noGrp="1"/>
          </p:cNvSpPr>
          <p:nvPr>
            <p:ph type="sldNum" sz="quarter" idx="12"/>
          </p:nvPr>
        </p:nvSpPr>
        <p:spPr/>
        <p:txBody>
          <a:bodyPr/>
          <a:lstStyle/>
          <a:p>
            <a:fld id="{BF02CE0C-93E6-4EA4-B77F-79739F379A28}" type="slidenum">
              <a:rPr lang="en-US" smtClean="0"/>
              <a:t>40</a:t>
            </a:fld>
            <a:endParaRPr lang="en-US"/>
          </a:p>
        </p:txBody>
      </p:sp>
      <p:sp>
        <p:nvSpPr>
          <p:cNvPr id="5" name="TextBox 4">
            <a:extLst>
              <a:ext uri="{FF2B5EF4-FFF2-40B4-BE49-F238E27FC236}">
                <a16:creationId xmlns:a16="http://schemas.microsoft.com/office/drawing/2014/main" id="{72499039-2BFD-3946-770D-743FD3E7FE5A}"/>
              </a:ext>
            </a:extLst>
          </p:cNvPr>
          <p:cNvSpPr txBox="1"/>
          <p:nvPr/>
        </p:nvSpPr>
        <p:spPr>
          <a:xfrm>
            <a:off x="1200169" y="1723123"/>
            <a:ext cx="4895831" cy="31700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a:ln>
                  <a:noFill/>
                </a:ln>
                <a:solidFill>
                  <a:schemeClr val="tx1"/>
                </a:solidFill>
                <a:effectLst/>
                <a:latin typeface="Play" panose="00000500000000000000" pitchFamily="2" charset="0"/>
              </a:rPr>
              <a:t>visual_module.py</a:t>
            </a:r>
            <a:r>
              <a:rPr kumimoji="0" lang="en-US" altLang="en-US" sz="2000" b="0" i="0" u="none" strike="noStrike" cap="none" normalizeH="0" baseline="0">
                <a:ln>
                  <a:noFill/>
                </a:ln>
                <a:solidFill>
                  <a:schemeClr val="tx1"/>
                </a:solidFill>
                <a:effectLst/>
                <a:latin typeface="Play" panose="00000500000000000000" pitchFamily="2" charset="0"/>
              </a:rPr>
              <a:t> – </a:t>
            </a:r>
            <a:r>
              <a:rPr kumimoji="0" lang="en-US" altLang="en-US" sz="2000" b="0" i="0" u="none" strike="noStrike" cap="none" normalizeH="0" baseline="0" err="1">
                <a:ln>
                  <a:noFill/>
                </a:ln>
                <a:solidFill>
                  <a:schemeClr val="tx1"/>
                </a:solidFill>
                <a:effectLst/>
                <a:latin typeface="Play" panose="00000500000000000000" pitchFamily="2" charset="0"/>
              </a:rPr>
              <a:t>AprilTag</a:t>
            </a:r>
            <a:r>
              <a:rPr kumimoji="0" lang="en-US" altLang="en-US" sz="2000" b="0" i="0" u="none" strike="noStrike" cap="none" normalizeH="0" baseline="0">
                <a:ln>
                  <a:noFill/>
                </a:ln>
                <a:solidFill>
                  <a:schemeClr val="tx1"/>
                </a:solidFill>
                <a:effectLst/>
                <a:latin typeface="Play" panose="00000500000000000000" pitchFamily="2" charset="0"/>
              </a:rPr>
              <a:t> Detection via </a:t>
            </a:r>
            <a:r>
              <a:rPr kumimoji="0" lang="en-US" altLang="en-US" sz="2000" b="0" i="0" u="none" strike="noStrike" cap="none" normalizeH="0" baseline="0" err="1">
                <a:ln>
                  <a:noFill/>
                </a:ln>
                <a:solidFill>
                  <a:schemeClr val="tx1"/>
                </a:solidFill>
                <a:effectLst/>
                <a:latin typeface="Play" panose="00000500000000000000" pitchFamily="2" charset="0"/>
              </a:rPr>
              <a:t>HuskyLens</a:t>
            </a:r>
            <a:r>
              <a:rPr kumimoji="0" lang="en-US" altLang="en-US" sz="2000" b="0" i="0" u="none" strike="noStrike" cap="none" normalizeH="0" baseline="0">
                <a:ln>
                  <a:noFill/>
                </a:ln>
                <a:solidFill>
                  <a:schemeClr val="tx1"/>
                </a:solidFill>
                <a:effectLst/>
                <a:latin typeface="Play"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chemeClr val="tx1"/>
                </a:solidFill>
                <a:effectLst/>
                <a:latin typeface="Play" panose="00000500000000000000" pitchFamily="2" charset="0"/>
              </a:rPr>
              <a:t>Tracks </a:t>
            </a:r>
            <a:r>
              <a:rPr kumimoji="0" lang="en-US" altLang="en-US" sz="2000" b="0" i="0" u="none" strike="noStrike" cap="none" normalizeH="0" baseline="0" err="1">
                <a:ln>
                  <a:noFill/>
                </a:ln>
                <a:solidFill>
                  <a:schemeClr val="tx1"/>
                </a:solidFill>
                <a:effectLst/>
                <a:latin typeface="Play" panose="00000500000000000000" pitchFamily="2" charset="0"/>
              </a:rPr>
              <a:t>AprilTags</a:t>
            </a:r>
            <a:r>
              <a:rPr kumimoji="0" lang="en-US" altLang="en-US" sz="2000" b="0" i="0" u="none" strike="noStrike" cap="none" normalizeH="0" baseline="0">
                <a:ln>
                  <a:noFill/>
                </a:ln>
                <a:solidFill>
                  <a:schemeClr val="tx1"/>
                </a:solidFill>
                <a:effectLst/>
                <a:latin typeface="Play" panose="00000500000000000000" pitchFamily="2" charset="0"/>
              </a:rPr>
              <a:t> and returns ID and position (x, y) relative to the camera.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chemeClr val="tx1"/>
                </a:solidFill>
                <a:effectLst/>
                <a:latin typeface="Play" panose="00000500000000000000" pitchFamily="2" charset="0"/>
              </a:rPr>
              <a:t>Supports detection for all 4 </a:t>
            </a:r>
            <a:r>
              <a:rPr kumimoji="0" lang="en-US" altLang="en-US" sz="2000" b="0" i="0" u="none" strike="noStrike" cap="none" normalizeH="0" baseline="0" err="1">
                <a:ln>
                  <a:noFill/>
                </a:ln>
                <a:solidFill>
                  <a:schemeClr val="tx1"/>
                </a:solidFill>
                <a:effectLst/>
                <a:latin typeface="Play" panose="00000500000000000000" pitchFamily="2" charset="0"/>
              </a:rPr>
              <a:t>AprilTags</a:t>
            </a:r>
            <a:r>
              <a:rPr kumimoji="0" lang="en-US" altLang="en-US" sz="2000" b="0" i="0" u="none" strike="noStrike" cap="none" normalizeH="0" baseline="0">
                <a:ln>
                  <a:noFill/>
                </a:ln>
                <a:solidFill>
                  <a:schemeClr val="tx1"/>
                </a:solidFill>
                <a:effectLst/>
                <a:latin typeface="Play" panose="00000500000000000000" pitchFamily="2" charset="0"/>
              </a:rPr>
              <a:t> and more can be added.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Play" panose="00000500000000000000" pitchFamily="2" charset="0"/>
            </a:endParaRPr>
          </a:p>
        </p:txBody>
      </p:sp>
      <p:sp>
        <p:nvSpPr>
          <p:cNvPr id="8" name="TextBox 7">
            <a:extLst>
              <a:ext uri="{FF2B5EF4-FFF2-40B4-BE49-F238E27FC236}">
                <a16:creationId xmlns:a16="http://schemas.microsoft.com/office/drawing/2014/main" id="{3241E95A-3612-D585-DAC8-2E3C9B3360FE}"/>
              </a:ext>
            </a:extLst>
          </p:cNvPr>
          <p:cNvSpPr txBox="1"/>
          <p:nvPr/>
        </p:nvSpPr>
        <p:spPr>
          <a:xfrm>
            <a:off x="6677637" y="1719336"/>
            <a:ext cx="4676163" cy="28623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a:ln>
                  <a:noFill/>
                </a:ln>
                <a:solidFill>
                  <a:schemeClr val="tx1"/>
                </a:solidFill>
                <a:effectLst/>
                <a:latin typeface="Play" panose="00000500000000000000" pitchFamily="2" charset="0"/>
              </a:rPr>
              <a:t>sharp_sensor.py</a:t>
            </a:r>
            <a:r>
              <a:rPr kumimoji="0" lang="en-US" altLang="en-US" sz="2000" b="0" i="0" u="none" strike="noStrike" cap="none" normalizeH="0" baseline="0">
                <a:ln>
                  <a:noFill/>
                </a:ln>
                <a:solidFill>
                  <a:schemeClr val="tx1"/>
                </a:solidFill>
                <a:effectLst/>
                <a:latin typeface="Play" panose="00000500000000000000" pitchFamily="2" charset="0"/>
              </a:rPr>
              <a:t> – Distance Sensing with Sharp IR Sensor.</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chemeClr val="tx1"/>
                </a:solidFill>
                <a:effectLst/>
                <a:latin typeface="Play" panose="00000500000000000000" pitchFamily="2" charset="0"/>
              </a:rPr>
              <a:t>Measures how close the rover is to a surface or panel.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a:ln>
                <a:noFill/>
              </a:ln>
              <a:solidFill>
                <a:schemeClr val="tx1"/>
              </a:solidFill>
              <a:effectLst/>
              <a:latin typeface="Play" panose="00000500000000000000" pitchFamily="2"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2000">
                <a:latin typeface="Play" panose="00000500000000000000" pitchFamily="2" charset="0"/>
              </a:rPr>
              <a:t>E-stop function is declared within this module (</a:t>
            </a:r>
            <a:r>
              <a:rPr lang="en-US" b="1" err="1">
                <a:latin typeface="Play" panose="020B0604020202020204" charset="0"/>
              </a:rPr>
              <a:t>emergency_stop_check</a:t>
            </a:r>
            <a:r>
              <a:rPr lang="en-US" b="1">
                <a:latin typeface="Play" panose="020B0604020202020204" charset="0"/>
              </a:rPr>
              <a:t>()</a:t>
            </a:r>
            <a:r>
              <a:rPr lang="en-US"/>
              <a:t>)</a:t>
            </a:r>
            <a:r>
              <a:rPr kumimoji="0" lang="en-US" altLang="en-US" sz="2000" b="0" i="0" u="none" strike="noStrike" cap="none" normalizeH="0" baseline="0">
                <a:ln>
                  <a:noFill/>
                </a:ln>
                <a:solidFill>
                  <a:schemeClr val="tx1"/>
                </a:solidFill>
                <a:effectLst/>
                <a:latin typeface="Play" panose="00000500000000000000" pitchFamily="2"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a:ln>
                <a:noFill/>
              </a:ln>
              <a:solidFill>
                <a:schemeClr val="tx1"/>
              </a:solidFill>
              <a:effectLst/>
              <a:latin typeface="Play" panose="00000500000000000000" pitchFamily="2" charset="0"/>
            </a:endParaRPr>
          </a:p>
        </p:txBody>
      </p:sp>
      <p:sp>
        <p:nvSpPr>
          <p:cNvPr id="4" name="TextBox 3">
            <a:extLst>
              <a:ext uri="{FF2B5EF4-FFF2-40B4-BE49-F238E27FC236}">
                <a16:creationId xmlns:a16="http://schemas.microsoft.com/office/drawing/2014/main" id="{EE44733B-A418-9128-E22D-363952AA86BD}"/>
              </a:ext>
            </a:extLst>
          </p:cNvPr>
          <p:cNvSpPr txBox="1"/>
          <p:nvPr/>
        </p:nvSpPr>
        <p:spPr>
          <a:xfrm>
            <a:off x="3254927" y="5339593"/>
            <a:ext cx="6220437" cy="707886"/>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Play" panose="020B0604020202020204" charset="0"/>
              </a:rPr>
              <a:t>Both Modules use smoothing average algorithms to eliminate outlier readings.</a:t>
            </a:r>
          </a:p>
        </p:txBody>
      </p:sp>
    </p:spTree>
    <p:extLst>
      <p:ext uri="{BB962C8B-B14F-4D97-AF65-F5344CB8AC3E}">
        <p14:creationId xmlns:p14="http://schemas.microsoft.com/office/powerpoint/2010/main" val="368873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2318-D8CF-1875-C47C-CEFC1DCAC9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5AE918-0D30-E401-D253-132AA5240E06}"/>
              </a:ext>
            </a:extLst>
          </p:cNvPr>
          <p:cNvSpPr>
            <a:spLocks noGrp="1"/>
          </p:cNvSpPr>
          <p:nvPr>
            <p:ph type="sldNum" sz="quarter" idx="12"/>
          </p:nvPr>
        </p:nvSpPr>
        <p:spPr/>
        <p:txBody>
          <a:bodyPr/>
          <a:lstStyle/>
          <a:p>
            <a:fld id="{BF02CE0C-93E6-4EA4-B77F-79739F379A28}" type="slidenum">
              <a:rPr lang="en-US" smtClean="0"/>
              <a:t>41</a:t>
            </a:fld>
            <a:endParaRPr lang="en-US"/>
          </a:p>
        </p:txBody>
      </p:sp>
      <p:sp>
        <p:nvSpPr>
          <p:cNvPr id="3" name="Rectangle 2">
            <a:extLst>
              <a:ext uri="{FF2B5EF4-FFF2-40B4-BE49-F238E27FC236}">
                <a16:creationId xmlns:a16="http://schemas.microsoft.com/office/drawing/2014/main" id="{1CD45BC6-F1D6-A617-4391-875F4AD187E8}"/>
              </a:ext>
            </a:extLst>
          </p:cNvPr>
          <p:cNvSpPr/>
          <p:nvPr/>
        </p:nvSpPr>
        <p:spPr>
          <a:xfrm>
            <a:off x="0" y="0"/>
            <a:ext cx="12192000" cy="1107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5-Axis Cleaning arm High Level Requirement #1 </a:t>
            </a:r>
          </a:p>
        </p:txBody>
      </p:sp>
      <p:sp>
        <p:nvSpPr>
          <p:cNvPr id="4" name="TextBox 3">
            <a:extLst>
              <a:ext uri="{FF2B5EF4-FFF2-40B4-BE49-F238E27FC236}">
                <a16:creationId xmlns:a16="http://schemas.microsoft.com/office/drawing/2014/main" id="{71E28282-8E77-36DA-5680-826EE582CF8F}"/>
              </a:ext>
            </a:extLst>
          </p:cNvPr>
          <p:cNvSpPr txBox="1"/>
          <p:nvPr/>
        </p:nvSpPr>
        <p:spPr>
          <a:xfrm>
            <a:off x="583066" y="1261022"/>
            <a:ext cx="11025868" cy="707886"/>
          </a:xfrm>
          <a:prstGeom prst="rect">
            <a:avLst/>
          </a:prstGeom>
          <a:noFill/>
        </p:spPr>
        <p:txBody>
          <a:bodyPr wrap="square">
            <a:spAutoFit/>
          </a:bodyPr>
          <a:lstStyle/>
          <a:p>
            <a:pPr algn="ctr"/>
            <a:r>
              <a:rPr lang="en-US" sz="2000" i="1">
                <a:latin typeface="Play" panose="020B0604020202020204" charset="0"/>
              </a:rPr>
              <a:t>“Utilize a variable speed cleaning brush with precise control over  </a:t>
            </a:r>
          </a:p>
          <a:p>
            <a:pPr algn="ctr"/>
            <a:r>
              <a:rPr lang="en-US" sz="2000" i="1">
                <a:latin typeface="Play" panose="020B0604020202020204" charset="0"/>
              </a:rPr>
              <a:t>speed and pressure to effectively clean surfaces.”</a:t>
            </a:r>
          </a:p>
        </p:txBody>
      </p:sp>
      <p:sp>
        <p:nvSpPr>
          <p:cNvPr id="7" name="TextBox 6">
            <a:extLst>
              <a:ext uri="{FF2B5EF4-FFF2-40B4-BE49-F238E27FC236}">
                <a16:creationId xmlns:a16="http://schemas.microsoft.com/office/drawing/2014/main" id="{AEC16FDB-319F-BFCE-536E-7B89B28CEFF6}"/>
              </a:ext>
            </a:extLst>
          </p:cNvPr>
          <p:cNvSpPr txBox="1"/>
          <p:nvPr/>
        </p:nvSpPr>
        <p:spPr>
          <a:xfrm>
            <a:off x="583066" y="1992902"/>
            <a:ext cx="5855155" cy="4202945"/>
          </a:xfrm>
          <a:prstGeom prst="rect">
            <a:avLst/>
          </a:prstGeom>
          <a:noFill/>
        </p:spPr>
        <p:txBody>
          <a:bodyPr wrap="square">
            <a:spAutoFit/>
          </a:bodyPr>
          <a:lstStyle/>
          <a:p>
            <a:pPr>
              <a:lnSpc>
                <a:spcPct val="150000"/>
              </a:lnSpc>
            </a:pPr>
            <a:r>
              <a:rPr lang="en-US" sz="2000">
                <a:latin typeface="Play" panose="020B0604020202020204" charset="0"/>
              </a:rPr>
              <a:t>Astraeus meets the requirement by using PWM signals to control the speed of the brush while the brush pressure is controlled through the fifth servo axis, which tilts to adjust the contact angle with the panel. Utilizing the Maestro Control Center program to visual program the arm allowed fine-tuned control over both speed and pressure, ensuring the MGS-1 Was removed from the Panel without damaging the surface.</a:t>
            </a:r>
            <a:endParaRPr lang="en-US" sz="2000" i="1">
              <a:latin typeface="Play" panose="020B0604020202020204" charset="0"/>
            </a:endParaRPr>
          </a:p>
        </p:txBody>
      </p:sp>
      <p:pic>
        <p:nvPicPr>
          <p:cNvPr id="8" name="Online Media 7" title="Astraeus Panel Section 2 Cleaning Test">
            <a:hlinkClick r:id="" action="ppaction://media"/>
            <a:extLst>
              <a:ext uri="{FF2B5EF4-FFF2-40B4-BE49-F238E27FC236}">
                <a16:creationId xmlns:a16="http://schemas.microsoft.com/office/drawing/2014/main" id="{8312A074-79B2-2773-46FD-8D35BFD90895}"/>
              </a:ext>
            </a:extLst>
          </p:cNvPr>
          <p:cNvPicPr>
            <a:picLocks noRot="1" noChangeAspect="1"/>
          </p:cNvPicPr>
          <p:nvPr>
            <a:videoFile r:link="rId1"/>
          </p:nvPr>
        </p:nvPicPr>
        <p:blipFill>
          <a:blip r:embed="rId3"/>
          <a:stretch>
            <a:fillRect/>
          </a:stretch>
        </p:blipFill>
        <p:spPr>
          <a:xfrm>
            <a:off x="6705599" y="2404210"/>
            <a:ext cx="5080000" cy="2870200"/>
          </a:xfrm>
          <a:prstGeom prst="rect">
            <a:avLst/>
          </a:prstGeom>
        </p:spPr>
      </p:pic>
      <p:sp>
        <p:nvSpPr>
          <p:cNvPr id="13" name="TextBox 12">
            <a:extLst>
              <a:ext uri="{FF2B5EF4-FFF2-40B4-BE49-F238E27FC236}">
                <a16:creationId xmlns:a16="http://schemas.microsoft.com/office/drawing/2014/main" id="{4E1B73D6-AD3C-8CF0-08A8-BA101D57B965}"/>
              </a:ext>
            </a:extLst>
          </p:cNvPr>
          <p:cNvSpPr txBox="1"/>
          <p:nvPr/>
        </p:nvSpPr>
        <p:spPr>
          <a:xfrm>
            <a:off x="7008018" y="5274410"/>
            <a:ext cx="4475163" cy="400110"/>
          </a:xfrm>
          <a:prstGeom prst="rect">
            <a:avLst/>
          </a:prstGeom>
          <a:noFill/>
        </p:spPr>
        <p:txBody>
          <a:bodyPr wrap="square">
            <a:spAutoFit/>
          </a:bodyPr>
          <a:lstStyle/>
          <a:p>
            <a:pPr algn="ctr"/>
            <a:r>
              <a:rPr lang="en-US" sz="2000" b="1">
                <a:latin typeface="Play" panose="020B0604020202020204" charset="0"/>
              </a:rPr>
              <a:t>Video.</a:t>
            </a:r>
            <a:r>
              <a:rPr lang="en-US" sz="2000">
                <a:latin typeface="Play" panose="020B0604020202020204" charset="0"/>
              </a:rPr>
              <a:t> Astraeus Cleaning Panel 2</a:t>
            </a:r>
          </a:p>
        </p:txBody>
      </p:sp>
      <p:pic>
        <p:nvPicPr>
          <p:cNvPr id="5124" name="Picture 4" descr="Passed stamp icon vector logo design template | Premium Vector">
            <a:extLst>
              <a:ext uri="{FF2B5EF4-FFF2-40B4-BE49-F238E27FC236}">
                <a16:creationId xmlns:a16="http://schemas.microsoft.com/office/drawing/2014/main" id="{9BD78A65-4AA2-AB6B-70F7-0FE87C6D3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6958" y="1168660"/>
            <a:ext cx="1107440" cy="11074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B95B772-0173-F40B-B279-0B78E3F9A10C}"/>
              </a:ext>
            </a:extLst>
          </p:cNvPr>
          <p:cNvSpPr txBox="1"/>
          <p:nvPr/>
        </p:nvSpPr>
        <p:spPr>
          <a:xfrm>
            <a:off x="3785112" y="6278650"/>
            <a:ext cx="5306218" cy="400110"/>
          </a:xfrm>
          <a:prstGeom prst="rect">
            <a:avLst/>
          </a:prstGeom>
          <a:noFill/>
        </p:spPr>
        <p:txBody>
          <a:bodyPr wrap="square">
            <a:spAutoFit/>
          </a:bodyPr>
          <a:lstStyle/>
          <a:p>
            <a:pPr algn="ctr"/>
            <a:r>
              <a:rPr lang="en-US" sz="2000">
                <a:solidFill>
                  <a:srgbClr val="FF0000"/>
                </a:solidFill>
                <a:latin typeface="Play" panose="020B0604020202020204" charset="0"/>
              </a:rPr>
              <a:t>* More videos are located on our website *</a:t>
            </a:r>
          </a:p>
        </p:txBody>
      </p:sp>
    </p:spTree>
    <p:extLst>
      <p:ext uri="{BB962C8B-B14F-4D97-AF65-F5344CB8AC3E}">
        <p14:creationId xmlns:p14="http://schemas.microsoft.com/office/powerpoint/2010/main" val="286286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2318-D8CF-1875-C47C-CEFC1DCAC9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5AE918-0D30-E401-D253-132AA5240E06}"/>
              </a:ext>
            </a:extLst>
          </p:cNvPr>
          <p:cNvSpPr>
            <a:spLocks noGrp="1"/>
          </p:cNvSpPr>
          <p:nvPr>
            <p:ph type="sldNum" sz="quarter" idx="12"/>
          </p:nvPr>
        </p:nvSpPr>
        <p:spPr/>
        <p:txBody>
          <a:bodyPr/>
          <a:lstStyle/>
          <a:p>
            <a:fld id="{BF02CE0C-93E6-4EA4-B77F-79739F379A28}" type="slidenum">
              <a:rPr lang="en-US" smtClean="0"/>
              <a:t>42</a:t>
            </a:fld>
            <a:endParaRPr lang="en-US"/>
          </a:p>
        </p:txBody>
      </p:sp>
      <p:sp>
        <p:nvSpPr>
          <p:cNvPr id="3" name="Rectangle 2">
            <a:extLst>
              <a:ext uri="{FF2B5EF4-FFF2-40B4-BE49-F238E27FC236}">
                <a16:creationId xmlns:a16="http://schemas.microsoft.com/office/drawing/2014/main" id="{1CD45BC6-F1D6-A617-4391-875F4AD187E8}"/>
              </a:ext>
            </a:extLst>
          </p:cNvPr>
          <p:cNvSpPr/>
          <p:nvPr/>
        </p:nvSpPr>
        <p:spPr>
          <a:xfrm>
            <a:off x="0" y="0"/>
            <a:ext cx="12192000" cy="1107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5-Axis Cleaning arm Medium Level Requirement #1</a:t>
            </a:r>
          </a:p>
        </p:txBody>
      </p:sp>
      <p:sp>
        <p:nvSpPr>
          <p:cNvPr id="4" name="TextBox 3">
            <a:extLst>
              <a:ext uri="{FF2B5EF4-FFF2-40B4-BE49-F238E27FC236}">
                <a16:creationId xmlns:a16="http://schemas.microsoft.com/office/drawing/2014/main" id="{71E28282-8E77-36DA-5680-826EE582CF8F}"/>
              </a:ext>
            </a:extLst>
          </p:cNvPr>
          <p:cNvSpPr txBox="1"/>
          <p:nvPr/>
        </p:nvSpPr>
        <p:spPr>
          <a:xfrm>
            <a:off x="583066" y="1261022"/>
            <a:ext cx="11025868" cy="707886"/>
          </a:xfrm>
          <a:prstGeom prst="rect">
            <a:avLst/>
          </a:prstGeom>
          <a:noFill/>
        </p:spPr>
        <p:txBody>
          <a:bodyPr wrap="square">
            <a:spAutoFit/>
          </a:bodyPr>
          <a:lstStyle/>
          <a:p>
            <a:pPr algn="ctr"/>
            <a:r>
              <a:rPr lang="en-US" sz="2000" i="1">
                <a:latin typeface="Play" panose="020B0604020202020204" charset="0"/>
              </a:rPr>
              <a:t>“ Document the cleaning of the solar panel by logging </a:t>
            </a:r>
          </a:p>
          <a:p>
            <a:pPr algn="ctr"/>
            <a:r>
              <a:rPr lang="en-US" sz="2000" i="1">
                <a:latin typeface="Play" panose="020B0604020202020204" charset="0"/>
              </a:rPr>
              <a:t>the data for users to analyze the performance of the rover.”</a:t>
            </a:r>
          </a:p>
        </p:txBody>
      </p:sp>
      <p:sp>
        <p:nvSpPr>
          <p:cNvPr id="7" name="TextBox 6">
            <a:extLst>
              <a:ext uri="{FF2B5EF4-FFF2-40B4-BE49-F238E27FC236}">
                <a16:creationId xmlns:a16="http://schemas.microsoft.com/office/drawing/2014/main" id="{AEC16FDB-319F-BFCE-536E-7B89B28CEFF6}"/>
              </a:ext>
            </a:extLst>
          </p:cNvPr>
          <p:cNvSpPr txBox="1"/>
          <p:nvPr/>
        </p:nvSpPr>
        <p:spPr>
          <a:xfrm>
            <a:off x="981681" y="2529071"/>
            <a:ext cx="4772099" cy="3267113"/>
          </a:xfrm>
          <a:prstGeom prst="rect">
            <a:avLst/>
          </a:prstGeom>
          <a:noFill/>
        </p:spPr>
        <p:txBody>
          <a:bodyPr wrap="square">
            <a:spAutoFit/>
          </a:bodyPr>
          <a:lstStyle/>
          <a:p>
            <a:pPr>
              <a:lnSpc>
                <a:spcPct val="150000"/>
              </a:lnSpc>
            </a:pPr>
            <a:r>
              <a:rPr lang="en-US" sz="2000">
                <a:latin typeface="Play" panose="020B0604020202020204" charset="0"/>
              </a:rPr>
              <a:t>Astraeus logs key events throughout the cleaning process, including when the rover aligns with the panel, initiates the cleaning cycle, and begins its return sequence. These entries are timestamped and stored by the Raspberry Pi in a structured log format. </a:t>
            </a:r>
            <a:endParaRPr lang="en-US" sz="2000" i="1">
              <a:latin typeface="Play" panose="020B0604020202020204" charset="0"/>
            </a:endParaRPr>
          </a:p>
        </p:txBody>
      </p:sp>
      <p:pic>
        <p:nvPicPr>
          <p:cNvPr id="5124" name="Picture 4" descr="Passed stamp icon vector logo design template | Premium Vector">
            <a:extLst>
              <a:ext uri="{FF2B5EF4-FFF2-40B4-BE49-F238E27FC236}">
                <a16:creationId xmlns:a16="http://schemas.microsoft.com/office/drawing/2014/main" id="{9BD78A65-4AA2-AB6B-70F7-0FE87C6D3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6958" y="1168660"/>
            <a:ext cx="1107440" cy="1107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10;&#10;AI-generated content may be incorrect.">
            <a:extLst>
              <a:ext uri="{FF2B5EF4-FFF2-40B4-BE49-F238E27FC236}">
                <a16:creationId xmlns:a16="http://schemas.microsoft.com/office/drawing/2014/main" id="{4F2063AE-DBF6-2DF9-3582-A9DFBEFB0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221" y="2291178"/>
            <a:ext cx="5318447" cy="3742901"/>
          </a:xfrm>
          <a:prstGeom prst="rect">
            <a:avLst/>
          </a:prstGeom>
        </p:spPr>
      </p:pic>
    </p:spTree>
    <p:extLst>
      <p:ext uri="{BB962C8B-B14F-4D97-AF65-F5344CB8AC3E}">
        <p14:creationId xmlns:p14="http://schemas.microsoft.com/office/powerpoint/2010/main" val="1508930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A5011-15BB-5C74-8DC3-60F9871216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ED1137-B5F1-DF58-E065-188721630A1C}"/>
              </a:ext>
            </a:extLst>
          </p:cNvPr>
          <p:cNvSpPr>
            <a:spLocks noGrp="1"/>
          </p:cNvSpPr>
          <p:nvPr>
            <p:ph type="sldNum" sz="quarter" idx="12"/>
          </p:nvPr>
        </p:nvSpPr>
        <p:spPr/>
        <p:txBody>
          <a:bodyPr/>
          <a:lstStyle/>
          <a:p>
            <a:fld id="{BF02CE0C-93E6-4EA4-B77F-79739F379A28}" type="slidenum">
              <a:rPr lang="en-US" smtClean="0"/>
              <a:t>43</a:t>
            </a:fld>
            <a:endParaRPr lang="en-US"/>
          </a:p>
        </p:txBody>
      </p:sp>
      <p:sp>
        <p:nvSpPr>
          <p:cNvPr id="3" name="Rectangle 2">
            <a:extLst>
              <a:ext uri="{FF2B5EF4-FFF2-40B4-BE49-F238E27FC236}">
                <a16:creationId xmlns:a16="http://schemas.microsoft.com/office/drawing/2014/main" id="{5E6BA773-1A5C-3ED6-9DFE-E14C3E5ED0DA}"/>
              </a:ext>
            </a:extLst>
          </p:cNvPr>
          <p:cNvSpPr/>
          <p:nvPr/>
        </p:nvSpPr>
        <p:spPr>
          <a:xfrm>
            <a:off x="0" y="0"/>
            <a:ext cx="12192000" cy="1107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Navigation High Level Requirement #1</a:t>
            </a:r>
          </a:p>
        </p:txBody>
      </p:sp>
      <p:sp>
        <p:nvSpPr>
          <p:cNvPr id="4" name="TextBox 3">
            <a:extLst>
              <a:ext uri="{FF2B5EF4-FFF2-40B4-BE49-F238E27FC236}">
                <a16:creationId xmlns:a16="http://schemas.microsoft.com/office/drawing/2014/main" id="{C15129E8-F18E-A804-FE83-79FECA995473}"/>
              </a:ext>
            </a:extLst>
          </p:cNvPr>
          <p:cNvSpPr txBox="1"/>
          <p:nvPr/>
        </p:nvSpPr>
        <p:spPr>
          <a:xfrm>
            <a:off x="583066" y="1261022"/>
            <a:ext cx="11025868" cy="707886"/>
          </a:xfrm>
          <a:prstGeom prst="rect">
            <a:avLst/>
          </a:prstGeom>
          <a:noFill/>
        </p:spPr>
        <p:txBody>
          <a:bodyPr wrap="square">
            <a:spAutoFit/>
          </a:bodyPr>
          <a:lstStyle/>
          <a:p>
            <a:pPr algn="ctr"/>
            <a:r>
              <a:rPr lang="en-US" sz="2000" i="1"/>
              <a:t>“ Autonomously determine its own path to solar panels while </a:t>
            </a:r>
          </a:p>
          <a:p>
            <a:pPr algn="ctr"/>
            <a:r>
              <a:rPr lang="en-US" sz="2000" i="1"/>
              <a:t>avoiding obstacles.”</a:t>
            </a:r>
          </a:p>
        </p:txBody>
      </p:sp>
      <p:pic>
        <p:nvPicPr>
          <p:cNvPr id="5124" name="Picture 4" descr="Passed stamp icon vector logo design template | Premium Vector">
            <a:extLst>
              <a:ext uri="{FF2B5EF4-FFF2-40B4-BE49-F238E27FC236}">
                <a16:creationId xmlns:a16="http://schemas.microsoft.com/office/drawing/2014/main" id="{F17B86B3-7794-B34F-DFC7-20BBC47C8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6958" y="1168660"/>
            <a:ext cx="1107440" cy="11074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8BCFC2-F11B-8180-905E-4F936588BFA2}"/>
              </a:ext>
            </a:extLst>
          </p:cNvPr>
          <p:cNvSpPr txBox="1"/>
          <p:nvPr/>
        </p:nvSpPr>
        <p:spPr>
          <a:xfrm>
            <a:off x="414396" y="2048897"/>
            <a:ext cx="5681604" cy="4652107"/>
          </a:xfrm>
          <a:prstGeom prst="rect">
            <a:avLst/>
          </a:prstGeom>
          <a:noFill/>
        </p:spPr>
        <p:txBody>
          <a:bodyPr wrap="square">
            <a:spAutoFit/>
          </a:bodyPr>
          <a:lstStyle/>
          <a:p>
            <a:pPr>
              <a:lnSpc>
                <a:spcPct val="150000"/>
              </a:lnSpc>
            </a:pPr>
            <a:r>
              <a:rPr lang="en-US" sz="2000">
                <a:latin typeface="Play" panose="020B0604020202020204" charset="0"/>
              </a:rPr>
              <a:t>Astraeus can navigate by identifying </a:t>
            </a:r>
            <a:r>
              <a:rPr lang="en-US" sz="2000" err="1">
                <a:latin typeface="Play" panose="020B0604020202020204" charset="0"/>
              </a:rPr>
              <a:t>AprilTag</a:t>
            </a:r>
            <a:r>
              <a:rPr lang="en-US" sz="2000">
                <a:latin typeface="Play" panose="020B0604020202020204" charset="0"/>
              </a:rPr>
              <a:t> 1 from a distance and autonomously moves toward it while continuously checking for obstacles using IR sensors. Once </a:t>
            </a:r>
            <a:r>
              <a:rPr lang="en-US" sz="2000" err="1">
                <a:latin typeface="Play" panose="020B0604020202020204" charset="0"/>
              </a:rPr>
              <a:t>AprilTag</a:t>
            </a:r>
            <a:r>
              <a:rPr lang="en-US" sz="2000">
                <a:latin typeface="Play" panose="020B0604020202020204" charset="0"/>
              </a:rPr>
              <a:t> 2 enters the field of view, the rover locks onto it for precise alignment with the solar panel. If an obstacle is detected during navigation, Astraeus slows down to a stop and logs the event, and switches to manual mode for safety during testing.</a:t>
            </a:r>
          </a:p>
        </p:txBody>
      </p:sp>
      <p:pic>
        <p:nvPicPr>
          <p:cNvPr id="9" name="Online Media 4" title="July 24, 2025">
            <a:hlinkClick r:id="" action="ppaction://media"/>
            <a:extLst>
              <a:ext uri="{FF2B5EF4-FFF2-40B4-BE49-F238E27FC236}">
                <a16:creationId xmlns:a16="http://schemas.microsoft.com/office/drawing/2014/main" id="{4B3AFEAE-1AA3-D68F-825D-6F1F7C53BE65}"/>
              </a:ext>
            </a:extLst>
          </p:cNvPr>
          <p:cNvPicPr>
            <a:picLocks noRot="1" noChangeAspect="1"/>
          </p:cNvPicPr>
          <p:nvPr>
            <a:videoFile r:link="rId1"/>
          </p:nvPr>
        </p:nvPicPr>
        <p:blipFill>
          <a:blip r:embed="rId4"/>
          <a:stretch>
            <a:fillRect/>
          </a:stretch>
        </p:blipFill>
        <p:spPr>
          <a:xfrm>
            <a:off x="6392807" y="2496869"/>
            <a:ext cx="5306218" cy="2998013"/>
          </a:xfrm>
          <a:prstGeom prst="rect">
            <a:avLst/>
          </a:prstGeom>
        </p:spPr>
      </p:pic>
      <p:sp>
        <p:nvSpPr>
          <p:cNvPr id="10" name="TextBox 9">
            <a:extLst>
              <a:ext uri="{FF2B5EF4-FFF2-40B4-BE49-F238E27FC236}">
                <a16:creationId xmlns:a16="http://schemas.microsoft.com/office/drawing/2014/main" id="{A63E4FB7-CDD2-E3A5-0043-2F4D56D65B02}"/>
              </a:ext>
            </a:extLst>
          </p:cNvPr>
          <p:cNvSpPr txBox="1"/>
          <p:nvPr/>
        </p:nvSpPr>
        <p:spPr>
          <a:xfrm>
            <a:off x="3442891" y="6312070"/>
            <a:ext cx="5306218" cy="400110"/>
          </a:xfrm>
          <a:prstGeom prst="rect">
            <a:avLst/>
          </a:prstGeom>
          <a:noFill/>
        </p:spPr>
        <p:txBody>
          <a:bodyPr wrap="square">
            <a:spAutoFit/>
          </a:bodyPr>
          <a:lstStyle/>
          <a:p>
            <a:pPr algn="ctr"/>
            <a:r>
              <a:rPr lang="en-US" sz="2000">
                <a:solidFill>
                  <a:srgbClr val="FF0000"/>
                </a:solidFill>
                <a:latin typeface="Play" panose="020B0604020202020204" charset="0"/>
              </a:rPr>
              <a:t>* More videos are located on our website *</a:t>
            </a:r>
          </a:p>
        </p:txBody>
      </p:sp>
    </p:spTree>
    <p:extLst>
      <p:ext uri="{BB962C8B-B14F-4D97-AF65-F5344CB8AC3E}">
        <p14:creationId xmlns:p14="http://schemas.microsoft.com/office/powerpoint/2010/main" val="54760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4E57-A212-7CC3-158B-D676F1C79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352C52-C064-553F-7138-45FE97C71245}"/>
              </a:ext>
            </a:extLst>
          </p:cNvPr>
          <p:cNvSpPr>
            <a:spLocks noGrp="1"/>
          </p:cNvSpPr>
          <p:nvPr>
            <p:ph type="sldNum" sz="quarter" idx="12"/>
          </p:nvPr>
        </p:nvSpPr>
        <p:spPr/>
        <p:txBody>
          <a:bodyPr/>
          <a:lstStyle/>
          <a:p>
            <a:fld id="{BF02CE0C-93E6-4EA4-B77F-79739F379A28}" type="slidenum">
              <a:rPr lang="en-US" smtClean="0"/>
              <a:t>44</a:t>
            </a:fld>
            <a:endParaRPr lang="en-US"/>
          </a:p>
        </p:txBody>
      </p:sp>
      <p:sp>
        <p:nvSpPr>
          <p:cNvPr id="3" name="Rectangle 2">
            <a:extLst>
              <a:ext uri="{FF2B5EF4-FFF2-40B4-BE49-F238E27FC236}">
                <a16:creationId xmlns:a16="http://schemas.microsoft.com/office/drawing/2014/main" id="{2FF503C7-21EF-EDE9-204E-B02B7C43F5BA}"/>
              </a:ext>
            </a:extLst>
          </p:cNvPr>
          <p:cNvSpPr/>
          <p:nvPr/>
        </p:nvSpPr>
        <p:spPr>
          <a:xfrm>
            <a:off x="0" y="0"/>
            <a:ext cx="12192000" cy="1107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Navigation High Level Requirement #2</a:t>
            </a:r>
          </a:p>
        </p:txBody>
      </p:sp>
      <p:sp>
        <p:nvSpPr>
          <p:cNvPr id="4" name="TextBox 3">
            <a:extLst>
              <a:ext uri="{FF2B5EF4-FFF2-40B4-BE49-F238E27FC236}">
                <a16:creationId xmlns:a16="http://schemas.microsoft.com/office/drawing/2014/main" id="{832DEA65-BD16-5DD4-2641-B41B0CCCCEFD}"/>
              </a:ext>
            </a:extLst>
          </p:cNvPr>
          <p:cNvSpPr txBox="1"/>
          <p:nvPr/>
        </p:nvSpPr>
        <p:spPr>
          <a:xfrm>
            <a:off x="583066" y="1261022"/>
            <a:ext cx="11025868" cy="707886"/>
          </a:xfrm>
          <a:prstGeom prst="rect">
            <a:avLst/>
          </a:prstGeom>
          <a:noFill/>
        </p:spPr>
        <p:txBody>
          <a:bodyPr wrap="square">
            <a:spAutoFit/>
          </a:bodyPr>
          <a:lstStyle/>
          <a:p>
            <a:pPr algn="ctr"/>
            <a:r>
              <a:rPr lang="en-US" sz="2000" i="1">
                <a:latin typeface="Play" panose="020B0604020202020204" charset="0"/>
              </a:rPr>
              <a:t>“ Detect larger obstacles up to 40cm without running </a:t>
            </a:r>
          </a:p>
          <a:p>
            <a:pPr algn="ctr"/>
            <a:r>
              <a:rPr lang="en-US" sz="2000" i="1">
                <a:latin typeface="Play" panose="020B0604020202020204" charset="0"/>
              </a:rPr>
              <a:t>into them without human intervention. ”</a:t>
            </a:r>
          </a:p>
        </p:txBody>
      </p:sp>
      <p:pic>
        <p:nvPicPr>
          <p:cNvPr id="5124" name="Picture 4" descr="Passed stamp icon vector logo design template | Premium Vector">
            <a:extLst>
              <a:ext uri="{FF2B5EF4-FFF2-40B4-BE49-F238E27FC236}">
                <a16:creationId xmlns:a16="http://schemas.microsoft.com/office/drawing/2014/main" id="{F197D539-B6BC-AF1D-89F3-0C451474B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906" y="1261022"/>
            <a:ext cx="1107440" cy="1107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6E4ECD-17A6-E75D-24FF-69159623923B}"/>
              </a:ext>
            </a:extLst>
          </p:cNvPr>
          <p:cNvSpPr txBox="1"/>
          <p:nvPr/>
        </p:nvSpPr>
        <p:spPr>
          <a:xfrm>
            <a:off x="583066" y="2083645"/>
            <a:ext cx="6654030" cy="2805448"/>
          </a:xfrm>
          <a:prstGeom prst="rect">
            <a:avLst/>
          </a:prstGeom>
          <a:noFill/>
        </p:spPr>
        <p:txBody>
          <a:bodyPr wrap="square">
            <a:spAutoFit/>
          </a:bodyPr>
          <a:lstStyle/>
          <a:p>
            <a:pPr>
              <a:lnSpc>
                <a:spcPct val="150000"/>
              </a:lnSpc>
            </a:pPr>
            <a:r>
              <a:rPr lang="en-US" sz="2000">
                <a:latin typeface="Play" panose="020B0604020202020204" charset="0"/>
              </a:rPr>
              <a:t>When an object is detected,  Astraeus is able to slow down, come to a complete stop, and log the event as "Obstacle Detected!". For safety during testing, the system is designed to switch to manual control after detection persist for 20 seconds, allowing us to navigate around the obstacle. </a:t>
            </a:r>
            <a:endParaRPr lang="en-US" sz="2000" i="1">
              <a:latin typeface="Play" panose="020B0604020202020204" charset="0"/>
            </a:endParaRPr>
          </a:p>
        </p:txBody>
      </p:sp>
      <p:pic>
        <p:nvPicPr>
          <p:cNvPr id="6" name="Online Media 5" title="July 24, 2025">
            <a:hlinkClick r:id="" action="ppaction://media"/>
            <a:extLst>
              <a:ext uri="{FF2B5EF4-FFF2-40B4-BE49-F238E27FC236}">
                <a16:creationId xmlns:a16="http://schemas.microsoft.com/office/drawing/2014/main" id="{81E40ABC-A99E-4AE9-AD5A-9800E3E9F394}"/>
              </a:ext>
            </a:extLst>
          </p:cNvPr>
          <p:cNvPicPr>
            <a:picLocks noRot="1" noChangeAspect="1"/>
          </p:cNvPicPr>
          <p:nvPr>
            <a:videoFile r:link="rId1"/>
          </p:nvPr>
        </p:nvPicPr>
        <p:blipFill>
          <a:blip r:embed="rId4"/>
          <a:stretch>
            <a:fillRect/>
          </a:stretch>
        </p:blipFill>
        <p:spPr>
          <a:xfrm>
            <a:off x="8601515" y="1972452"/>
            <a:ext cx="2430885" cy="4302099"/>
          </a:xfrm>
          <a:prstGeom prst="rect">
            <a:avLst/>
          </a:prstGeom>
        </p:spPr>
      </p:pic>
      <p:sp>
        <p:nvSpPr>
          <p:cNvPr id="8" name="TextBox 7">
            <a:extLst>
              <a:ext uri="{FF2B5EF4-FFF2-40B4-BE49-F238E27FC236}">
                <a16:creationId xmlns:a16="http://schemas.microsoft.com/office/drawing/2014/main" id="{B8B1CCE6-3D3B-2CC6-1A48-A1F7B8044C87}"/>
              </a:ext>
            </a:extLst>
          </p:cNvPr>
          <p:cNvSpPr txBox="1"/>
          <p:nvPr/>
        </p:nvSpPr>
        <p:spPr>
          <a:xfrm>
            <a:off x="3442891" y="6274551"/>
            <a:ext cx="5306218" cy="400110"/>
          </a:xfrm>
          <a:prstGeom prst="rect">
            <a:avLst/>
          </a:prstGeom>
          <a:noFill/>
        </p:spPr>
        <p:txBody>
          <a:bodyPr wrap="square">
            <a:spAutoFit/>
          </a:bodyPr>
          <a:lstStyle/>
          <a:p>
            <a:pPr algn="ctr"/>
            <a:r>
              <a:rPr lang="en-US" sz="2000">
                <a:solidFill>
                  <a:srgbClr val="FF0000"/>
                </a:solidFill>
                <a:latin typeface="Play" panose="020B0604020202020204" charset="0"/>
              </a:rPr>
              <a:t>* More videos are located on our website *</a:t>
            </a:r>
          </a:p>
        </p:txBody>
      </p:sp>
      <p:pic>
        <p:nvPicPr>
          <p:cNvPr id="7" name="Picture 6">
            <a:extLst>
              <a:ext uri="{FF2B5EF4-FFF2-40B4-BE49-F238E27FC236}">
                <a16:creationId xmlns:a16="http://schemas.microsoft.com/office/drawing/2014/main" id="{1E29DAEB-AD1F-10AB-476C-78EB7D95FCBF}"/>
              </a:ext>
            </a:extLst>
          </p:cNvPr>
          <p:cNvPicPr>
            <a:picLocks noChangeAspect="1"/>
          </p:cNvPicPr>
          <p:nvPr/>
        </p:nvPicPr>
        <p:blipFill>
          <a:blip r:embed="rId5">
            <a:extLst>
              <a:ext uri="{28A0092B-C50C-407E-A947-70E740481C1C}">
                <a14:useLocalDpi xmlns:a14="http://schemas.microsoft.com/office/drawing/2010/main" val="0"/>
              </a:ext>
            </a:extLst>
          </a:blip>
          <a:srcRect l="2153" r="32639"/>
          <a:stretch>
            <a:fillRect/>
          </a:stretch>
        </p:blipFill>
        <p:spPr>
          <a:xfrm>
            <a:off x="313445" y="5062879"/>
            <a:ext cx="7950200" cy="929268"/>
          </a:xfrm>
          <a:prstGeom prst="rect">
            <a:avLst/>
          </a:prstGeom>
        </p:spPr>
      </p:pic>
    </p:spTree>
    <p:extLst>
      <p:ext uri="{BB962C8B-B14F-4D97-AF65-F5344CB8AC3E}">
        <p14:creationId xmlns:p14="http://schemas.microsoft.com/office/powerpoint/2010/main" val="285750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50E76-2C14-4609-CC0D-7F4F765AF8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ED989E-EBA4-FA38-1BAE-F9A43C70F9B5}"/>
              </a:ext>
            </a:extLst>
          </p:cNvPr>
          <p:cNvSpPr>
            <a:spLocks noGrp="1"/>
          </p:cNvSpPr>
          <p:nvPr>
            <p:ph type="sldNum" sz="quarter" idx="12"/>
          </p:nvPr>
        </p:nvSpPr>
        <p:spPr/>
        <p:txBody>
          <a:bodyPr/>
          <a:lstStyle/>
          <a:p>
            <a:fld id="{BF02CE0C-93E6-4EA4-B77F-79739F379A28}" type="slidenum">
              <a:rPr lang="en-US" smtClean="0"/>
              <a:t>45</a:t>
            </a:fld>
            <a:endParaRPr lang="en-US"/>
          </a:p>
        </p:txBody>
      </p:sp>
      <p:sp>
        <p:nvSpPr>
          <p:cNvPr id="3" name="Rectangle 2">
            <a:extLst>
              <a:ext uri="{FF2B5EF4-FFF2-40B4-BE49-F238E27FC236}">
                <a16:creationId xmlns:a16="http://schemas.microsoft.com/office/drawing/2014/main" id="{BF604C8C-1AC7-BDE5-4D9D-B0885917D2C4}"/>
              </a:ext>
            </a:extLst>
          </p:cNvPr>
          <p:cNvSpPr/>
          <p:nvPr/>
        </p:nvSpPr>
        <p:spPr>
          <a:xfrm>
            <a:off x="0" y="0"/>
            <a:ext cx="12192000" cy="11074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a:latin typeface="Play" panose="00000500000000000000" pitchFamily="2" charset="0"/>
              </a:rPr>
              <a:t>Navigation High Level Requirement #3</a:t>
            </a:r>
          </a:p>
        </p:txBody>
      </p:sp>
      <p:sp>
        <p:nvSpPr>
          <p:cNvPr id="4" name="TextBox 3">
            <a:extLst>
              <a:ext uri="{FF2B5EF4-FFF2-40B4-BE49-F238E27FC236}">
                <a16:creationId xmlns:a16="http://schemas.microsoft.com/office/drawing/2014/main" id="{3117893E-D3F6-48F7-2CC2-33695179A0C9}"/>
              </a:ext>
            </a:extLst>
          </p:cNvPr>
          <p:cNvSpPr txBox="1"/>
          <p:nvPr/>
        </p:nvSpPr>
        <p:spPr>
          <a:xfrm>
            <a:off x="583066" y="1261022"/>
            <a:ext cx="11025868" cy="400110"/>
          </a:xfrm>
          <a:prstGeom prst="rect">
            <a:avLst/>
          </a:prstGeom>
          <a:noFill/>
        </p:spPr>
        <p:txBody>
          <a:bodyPr wrap="square">
            <a:spAutoFit/>
          </a:bodyPr>
          <a:lstStyle/>
          <a:p>
            <a:pPr algn="ctr"/>
            <a:r>
              <a:rPr lang="en-US" sz="2000" i="1">
                <a:latin typeface="Play" panose="020B0604020202020204" charset="0"/>
              </a:rPr>
              <a:t>“Return to the starting position without any human intervention.”</a:t>
            </a:r>
          </a:p>
        </p:txBody>
      </p:sp>
      <p:sp>
        <p:nvSpPr>
          <p:cNvPr id="7" name="TextBox 6">
            <a:extLst>
              <a:ext uri="{FF2B5EF4-FFF2-40B4-BE49-F238E27FC236}">
                <a16:creationId xmlns:a16="http://schemas.microsoft.com/office/drawing/2014/main" id="{2D10519F-A566-F889-892F-62B82CEFBC0F}"/>
              </a:ext>
            </a:extLst>
          </p:cNvPr>
          <p:cNvSpPr txBox="1"/>
          <p:nvPr/>
        </p:nvSpPr>
        <p:spPr>
          <a:xfrm>
            <a:off x="583066" y="2276100"/>
            <a:ext cx="4658237" cy="3728778"/>
          </a:xfrm>
          <a:prstGeom prst="rect">
            <a:avLst/>
          </a:prstGeom>
          <a:noFill/>
        </p:spPr>
        <p:txBody>
          <a:bodyPr wrap="square">
            <a:spAutoFit/>
          </a:bodyPr>
          <a:lstStyle/>
          <a:p>
            <a:pPr>
              <a:lnSpc>
                <a:spcPct val="150000"/>
              </a:lnSpc>
            </a:pPr>
            <a:r>
              <a:rPr lang="en-US" sz="2000">
                <a:latin typeface="Play" panose="020B0604020202020204" charset="0"/>
              </a:rPr>
              <a:t>After completing the cleaning cycle, Astraeus automatically backs up from the panel, performs a 180-degree turn, and scans the environment for a pre-defined </a:t>
            </a:r>
            <a:r>
              <a:rPr lang="en-US" sz="2000" err="1">
                <a:latin typeface="Play" panose="020B0604020202020204" charset="0"/>
              </a:rPr>
              <a:t>AprilTag</a:t>
            </a:r>
            <a:r>
              <a:rPr lang="en-US" sz="2000">
                <a:latin typeface="Play" panose="020B0604020202020204" charset="0"/>
              </a:rPr>
              <a:t> marking the starting position. Once detected, the rover navigates back autonomously without any human intervention. </a:t>
            </a:r>
          </a:p>
        </p:txBody>
      </p:sp>
      <p:pic>
        <p:nvPicPr>
          <p:cNvPr id="5124" name="Picture 4" descr="Passed stamp icon vector logo design template | Premium Vector">
            <a:extLst>
              <a:ext uri="{FF2B5EF4-FFF2-40B4-BE49-F238E27FC236}">
                <a16:creationId xmlns:a16="http://schemas.microsoft.com/office/drawing/2014/main" id="{A94D344F-D03F-7CB7-D118-D1CC83FEF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1197263"/>
            <a:ext cx="1107440" cy="1107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070A8A-F36F-5F1F-6909-ECAEBC15F6E2}"/>
              </a:ext>
            </a:extLst>
          </p:cNvPr>
          <p:cNvSpPr txBox="1"/>
          <p:nvPr/>
        </p:nvSpPr>
        <p:spPr>
          <a:xfrm>
            <a:off x="3442891" y="6321365"/>
            <a:ext cx="5306218" cy="400110"/>
          </a:xfrm>
          <a:prstGeom prst="rect">
            <a:avLst/>
          </a:prstGeom>
          <a:noFill/>
        </p:spPr>
        <p:txBody>
          <a:bodyPr wrap="square">
            <a:spAutoFit/>
          </a:bodyPr>
          <a:lstStyle/>
          <a:p>
            <a:pPr algn="ctr"/>
            <a:r>
              <a:rPr lang="en-US" sz="2000">
                <a:solidFill>
                  <a:srgbClr val="FF0000"/>
                </a:solidFill>
                <a:latin typeface="Play" panose="020B0604020202020204" charset="0"/>
              </a:rPr>
              <a:t>* More videos are located on our website *</a:t>
            </a:r>
          </a:p>
        </p:txBody>
      </p:sp>
      <p:pic>
        <p:nvPicPr>
          <p:cNvPr id="8" name="Online Media 7" title="July 24, 2025">
            <a:hlinkClick r:id="" action="ppaction://media"/>
            <a:extLst>
              <a:ext uri="{FF2B5EF4-FFF2-40B4-BE49-F238E27FC236}">
                <a16:creationId xmlns:a16="http://schemas.microsoft.com/office/drawing/2014/main" id="{F31F9590-24D4-8DED-6120-0FD26A88904F}"/>
              </a:ext>
            </a:extLst>
          </p:cNvPr>
          <p:cNvPicPr>
            <a:picLocks noRot="1" noChangeAspect="1"/>
          </p:cNvPicPr>
          <p:nvPr>
            <a:videoFile r:link="rId1"/>
          </p:nvPr>
        </p:nvPicPr>
        <p:blipFill>
          <a:blip r:embed="rId4"/>
          <a:stretch>
            <a:fillRect/>
          </a:stretch>
        </p:blipFill>
        <p:spPr>
          <a:xfrm>
            <a:off x="5308214" y="2276100"/>
            <a:ext cx="6604771" cy="3728778"/>
          </a:xfrm>
          <a:prstGeom prst="rect">
            <a:avLst/>
          </a:prstGeom>
        </p:spPr>
      </p:pic>
    </p:spTree>
    <p:extLst>
      <p:ext uri="{BB962C8B-B14F-4D97-AF65-F5344CB8AC3E}">
        <p14:creationId xmlns:p14="http://schemas.microsoft.com/office/powerpoint/2010/main" val="256434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44510E-6538-5572-CB87-8FFF24F52C2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3AFC293-54CF-3186-4D9E-108F71A84EF6}"/>
              </a:ext>
            </a:extLst>
          </p:cNvPr>
          <p:cNvSpPr txBox="1">
            <a:spLocks/>
          </p:cNvSpPr>
          <p:nvPr/>
        </p:nvSpPr>
        <p:spPr>
          <a:xfrm>
            <a:off x="513233"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4000">
                <a:solidFill>
                  <a:schemeClr val="bg1"/>
                </a:solidFill>
                <a:latin typeface="Play" panose="00000500000000000000" pitchFamily="2" charset="0"/>
              </a:rPr>
              <a:t>Monetary Budget</a:t>
            </a:r>
            <a:endParaRPr lang="en-US" sz="4000" kern="1200">
              <a:solidFill>
                <a:schemeClr val="bg1"/>
              </a:solidFill>
              <a:latin typeface="Play" panose="00000500000000000000" pitchFamily="2" charset="0"/>
            </a:endParaRPr>
          </a:p>
        </p:txBody>
      </p:sp>
      <p:sp>
        <p:nvSpPr>
          <p:cNvPr id="4" name="Slide Number Placeholder 3">
            <a:extLst>
              <a:ext uri="{FF2B5EF4-FFF2-40B4-BE49-F238E27FC236}">
                <a16:creationId xmlns:a16="http://schemas.microsoft.com/office/drawing/2014/main" id="{6BE8BDD0-1801-E9C4-F5EF-650D7E4E1737}"/>
              </a:ext>
            </a:extLst>
          </p:cNvPr>
          <p:cNvSpPr>
            <a:spLocks noGrp="1"/>
          </p:cNvSpPr>
          <p:nvPr>
            <p:ph type="sldNum" sz="quarter" idx="12"/>
          </p:nvPr>
        </p:nvSpPr>
        <p:spPr/>
        <p:txBody>
          <a:bodyPr/>
          <a:lstStyle/>
          <a:p>
            <a:fld id="{BF02CE0C-93E6-4EA4-B77F-79739F379A28}" type="slidenum">
              <a:rPr lang="en-US" smtClean="0"/>
              <a:t>46</a:t>
            </a:fld>
            <a:endParaRPr lang="en-US"/>
          </a:p>
        </p:txBody>
      </p:sp>
      <p:graphicFrame>
        <p:nvGraphicFramePr>
          <p:cNvPr id="6" name="Table 5">
            <a:extLst>
              <a:ext uri="{FF2B5EF4-FFF2-40B4-BE49-F238E27FC236}">
                <a16:creationId xmlns:a16="http://schemas.microsoft.com/office/drawing/2014/main" id="{9527F42B-1C01-84CD-1A3E-F47031064144}"/>
              </a:ext>
            </a:extLst>
          </p:cNvPr>
          <p:cNvGraphicFramePr>
            <a:graphicFrameLocks noGrp="1"/>
          </p:cNvGraphicFramePr>
          <p:nvPr>
            <p:extLst>
              <p:ext uri="{D42A27DB-BD31-4B8C-83A1-F6EECF244321}">
                <p14:modId xmlns:p14="http://schemas.microsoft.com/office/powerpoint/2010/main" val="3290189844"/>
              </p:ext>
            </p:extLst>
          </p:nvPr>
        </p:nvGraphicFramePr>
        <p:xfrm>
          <a:off x="600529" y="243485"/>
          <a:ext cx="10990941" cy="6371029"/>
        </p:xfrm>
        <a:graphic>
          <a:graphicData uri="http://schemas.openxmlformats.org/drawingml/2006/table">
            <a:tbl>
              <a:tblPr/>
              <a:tblGrid>
                <a:gridCol w="800587">
                  <a:extLst>
                    <a:ext uri="{9D8B030D-6E8A-4147-A177-3AD203B41FA5}">
                      <a16:colId xmlns:a16="http://schemas.microsoft.com/office/drawing/2014/main" val="3207096741"/>
                    </a:ext>
                  </a:extLst>
                </a:gridCol>
                <a:gridCol w="1338130">
                  <a:extLst>
                    <a:ext uri="{9D8B030D-6E8A-4147-A177-3AD203B41FA5}">
                      <a16:colId xmlns:a16="http://schemas.microsoft.com/office/drawing/2014/main" val="2084742569"/>
                    </a:ext>
                  </a:extLst>
                </a:gridCol>
                <a:gridCol w="3065114">
                  <a:extLst>
                    <a:ext uri="{9D8B030D-6E8A-4147-A177-3AD203B41FA5}">
                      <a16:colId xmlns:a16="http://schemas.microsoft.com/office/drawing/2014/main" val="161595545"/>
                    </a:ext>
                  </a:extLst>
                </a:gridCol>
                <a:gridCol w="571848">
                  <a:extLst>
                    <a:ext uri="{9D8B030D-6E8A-4147-A177-3AD203B41FA5}">
                      <a16:colId xmlns:a16="http://schemas.microsoft.com/office/drawing/2014/main" val="2019855237"/>
                    </a:ext>
                  </a:extLst>
                </a:gridCol>
                <a:gridCol w="1166569">
                  <a:extLst>
                    <a:ext uri="{9D8B030D-6E8A-4147-A177-3AD203B41FA5}">
                      <a16:colId xmlns:a16="http://schemas.microsoft.com/office/drawing/2014/main" val="690232042"/>
                    </a:ext>
                  </a:extLst>
                </a:gridCol>
                <a:gridCol w="823461">
                  <a:extLst>
                    <a:ext uri="{9D8B030D-6E8A-4147-A177-3AD203B41FA5}">
                      <a16:colId xmlns:a16="http://schemas.microsoft.com/office/drawing/2014/main" val="1175534084"/>
                    </a:ext>
                  </a:extLst>
                </a:gridCol>
                <a:gridCol w="3225232">
                  <a:extLst>
                    <a:ext uri="{9D8B030D-6E8A-4147-A177-3AD203B41FA5}">
                      <a16:colId xmlns:a16="http://schemas.microsoft.com/office/drawing/2014/main" val="1831859324"/>
                    </a:ext>
                  </a:extLst>
                </a:gridCol>
              </a:tblGrid>
              <a:tr h="0">
                <a:tc gridSpan="7">
                  <a:txBody>
                    <a:bodyPr/>
                    <a:lstStyle/>
                    <a:p>
                      <a:pPr algn="ctr" rtl="0" fontAlgn="ctr">
                        <a:buNone/>
                      </a:pPr>
                      <a:r>
                        <a:rPr lang="en-US" sz="1200" b="1">
                          <a:effectLst/>
                          <a:latin typeface="Play" panose="020B0604020202020204" charset="0"/>
                        </a:rPr>
                        <a:t>ASTRAEUS Bill of Materials</a:t>
                      </a:r>
                    </a:p>
                  </a:txBody>
                  <a:tcPr marL="3443" marR="3443" marT="2295" marB="22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1568426"/>
                  </a:ext>
                </a:extLst>
              </a:tr>
              <a:tr h="202879">
                <a:tc>
                  <a:txBody>
                    <a:bodyPr/>
                    <a:lstStyle/>
                    <a:p>
                      <a:pPr algn="ctr" rtl="0" fontAlgn="ctr">
                        <a:buNone/>
                      </a:pPr>
                      <a:r>
                        <a:rPr lang="en-US" sz="1200" b="1">
                          <a:effectLst/>
                          <a:latin typeface="Play" panose="020B0604020202020204" charset="0"/>
                        </a:rPr>
                        <a:t>Line Item</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Part #</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Name</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Qty</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Price (USD)</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Total</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tc>
                  <a:txBody>
                    <a:bodyPr/>
                    <a:lstStyle/>
                    <a:p>
                      <a:pPr algn="ctr" rtl="0" fontAlgn="ctr">
                        <a:buNone/>
                      </a:pPr>
                      <a:r>
                        <a:rPr lang="en-US" sz="1200" b="1">
                          <a:effectLst/>
                          <a:latin typeface="Play" panose="020B0604020202020204" charset="0"/>
                        </a:rPr>
                        <a:t>Supplier</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1957844969"/>
                  </a:ext>
                </a:extLst>
              </a:tr>
              <a:tr h="153307">
                <a:tc>
                  <a:txBody>
                    <a:bodyPr/>
                    <a:lstStyle/>
                    <a:p>
                      <a:pPr algn="ctr" rtl="0" fontAlgn="ctr">
                        <a:buNone/>
                      </a:pPr>
                      <a:r>
                        <a:rPr lang="en-US" sz="1200">
                          <a:effectLst/>
                          <a:latin typeface="Play" panose="020B0604020202020204" charset="0"/>
                        </a:rPr>
                        <a:t>1</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V Slot Aluminum Extrusion</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$59.99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$59.99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273689257"/>
                  </a:ext>
                </a:extLst>
              </a:tr>
              <a:tr h="153307">
                <a:tc>
                  <a:txBody>
                    <a:bodyPr/>
                    <a:lstStyle/>
                    <a:p>
                      <a:pPr algn="ctr" rtl="0" fontAlgn="ctr">
                        <a:buNone/>
                      </a:pPr>
                      <a:r>
                        <a:rPr lang="en-US" sz="1200">
                          <a:effectLst/>
                          <a:latin typeface="Play" panose="020B0604020202020204" charset="0"/>
                        </a:rPr>
                        <a:t>2</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OVERTURE PETG Filament 1.75mm</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$15.99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$127.92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419935204"/>
                  </a:ext>
                </a:extLst>
              </a:tr>
              <a:tr h="153307">
                <a:tc>
                  <a:txBody>
                    <a:bodyPr/>
                    <a:lstStyle/>
                    <a:p>
                      <a:pPr algn="ctr" rtl="0" fontAlgn="ctr">
                        <a:buNone/>
                      </a:pPr>
                      <a:r>
                        <a:rPr lang="en-US" sz="1200">
                          <a:effectLst/>
                          <a:latin typeface="Play" panose="020B0604020202020204" charset="0"/>
                        </a:rPr>
                        <a:t>3</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HuskyLens AI Camera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$59.90</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$59.90</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401968249"/>
                  </a:ext>
                </a:extLst>
              </a:tr>
              <a:tr h="153307">
                <a:tc>
                  <a:txBody>
                    <a:bodyPr/>
                    <a:lstStyle/>
                    <a:p>
                      <a:pPr algn="ctr" rtl="0" fontAlgn="ctr">
                        <a:buNone/>
                      </a:pPr>
                      <a:r>
                        <a:rPr lang="en-US" sz="1200">
                          <a:effectLst/>
                          <a:latin typeface="Play" panose="020B0604020202020204" charset="0"/>
                        </a:rPr>
                        <a:t>4</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B0B825HRB9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WWZMDiB Constant Current CC CV Buck Converter Module</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$9.99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$19.98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797673666"/>
                  </a:ext>
                </a:extLst>
              </a:tr>
              <a:tr h="153307">
                <a:tc>
                  <a:txBody>
                    <a:bodyPr/>
                    <a:lstStyle/>
                    <a:p>
                      <a:pPr algn="ctr" rtl="0" fontAlgn="ctr">
                        <a:buNone/>
                      </a:pPr>
                      <a:r>
                        <a:rPr lang="en-US" sz="1200">
                          <a:effectLst/>
                          <a:latin typeface="Play" panose="020B0604020202020204" charset="0"/>
                        </a:rPr>
                        <a:t>5</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rtl="0" fontAlgn="ctr">
                        <a:buNone/>
                      </a:pPr>
                      <a:r>
                        <a:rPr lang="en-US" sz="1200">
                          <a:effectLst/>
                          <a:latin typeface="Play" panose="020B0604020202020204" charset="0"/>
                        </a:rPr>
                        <a:t>12V30Ah</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12V 30Ah Lithium LiFePO4 Battery</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$62.99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$62.99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29163162"/>
                  </a:ext>
                </a:extLst>
              </a:tr>
              <a:tr h="153307">
                <a:tc>
                  <a:txBody>
                    <a:bodyPr/>
                    <a:lstStyle/>
                    <a:p>
                      <a:pPr algn="ctr" rtl="0" fontAlgn="ctr">
                        <a:buNone/>
                      </a:pPr>
                      <a:r>
                        <a:rPr lang="en-US" sz="1200">
                          <a:effectLst/>
                          <a:latin typeface="Play" panose="020B0604020202020204" charset="0"/>
                        </a:rPr>
                        <a:t>6</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Greartisan DC 12V 10RPM Gear Motor</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6</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$14.99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$89.94</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83998147"/>
                  </a:ext>
                </a:extLst>
              </a:tr>
              <a:tr h="153307">
                <a:tc>
                  <a:txBody>
                    <a:bodyPr/>
                    <a:lstStyle/>
                    <a:p>
                      <a:pPr algn="ctr" rtl="0" fontAlgn="ctr">
                        <a:buNone/>
                      </a:pPr>
                      <a:r>
                        <a:rPr lang="en-US" sz="1200">
                          <a:effectLst/>
                          <a:latin typeface="Play" panose="020B0604020202020204" charset="0"/>
                        </a:rPr>
                        <a:t>7</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VNH5019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Motor Driver Carrier</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3</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$29.95</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$89.85</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37632316"/>
                  </a:ext>
                </a:extLst>
              </a:tr>
              <a:tr h="153307">
                <a:tc>
                  <a:txBody>
                    <a:bodyPr/>
                    <a:lstStyle/>
                    <a:p>
                      <a:pPr algn="ctr" rtl="0" fontAlgn="ctr">
                        <a:buNone/>
                      </a:pPr>
                      <a:r>
                        <a:rPr lang="en-US" sz="1200">
                          <a:effectLst/>
                          <a:latin typeface="Play" panose="020B0604020202020204" charset="0"/>
                        </a:rPr>
                        <a:t>8</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GP2Y0A21YK0F</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Sharp IR Analog Distance Sensor (10-80cm)</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$8.59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$17.18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856596216"/>
                  </a:ext>
                </a:extLst>
              </a:tr>
              <a:tr h="103734">
                <a:tc>
                  <a:txBody>
                    <a:bodyPr/>
                    <a:lstStyle/>
                    <a:p>
                      <a:pPr algn="ctr" rtl="0" fontAlgn="ctr">
                        <a:buNone/>
                      </a:pPr>
                      <a:r>
                        <a:rPr lang="en-US" sz="1200">
                          <a:effectLst/>
                          <a:latin typeface="Play" panose="020B0604020202020204" charset="0"/>
                        </a:rPr>
                        <a:t>9</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N20-BT06</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pt-BR" sz="1200">
                          <a:effectLst/>
                          <a:latin typeface="Play" panose="020B0604020202020204" charset="0"/>
                        </a:rPr>
                        <a:t>75:1 N20 Micro Gear Motor</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$6.15</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$12.30</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633555866"/>
                  </a:ext>
                </a:extLst>
              </a:tr>
              <a:tr h="153307">
                <a:tc>
                  <a:txBody>
                    <a:bodyPr/>
                    <a:lstStyle/>
                    <a:p>
                      <a:pPr algn="ctr" rtl="0" fontAlgn="ctr">
                        <a:buNone/>
                      </a:pPr>
                      <a:r>
                        <a:rPr lang="en-US" sz="1200">
                          <a:effectLst/>
                          <a:latin typeface="Play" panose="020B0604020202020204" charset="0"/>
                        </a:rPr>
                        <a:t>10</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b">
                        <a:buNone/>
                      </a:pPr>
                      <a:r>
                        <a:rPr lang="en-US" sz="1200">
                          <a:solidFill>
                            <a:srgbClr val="0F1111"/>
                          </a:solidFill>
                          <a:effectLst/>
                          <a:latin typeface="Play" panose="020B0604020202020204" charset="0"/>
                        </a:rPr>
                        <a:t>ADS1115</a:t>
                      </a:r>
                    </a:p>
                  </a:txBody>
                  <a:tcPr marL="3443" marR="3443" marT="2295" marB="229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ctr" rtl="0" fontAlgn="b">
                        <a:buNone/>
                      </a:pPr>
                      <a:r>
                        <a:rPr lang="en-US" sz="1200">
                          <a:solidFill>
                            <a:srgbClr val="0F1111"/>
                          </a:solidFill>
                          <a:effectLst/>
                          <a:latin typeface="Play" panose="020B0604020202020204" charset="0"/>
                        </a:rPr>
                        <a:t>16-bit 4 Channel I2C ADC PGA Converter</a:t>
                      </a:r>
                    </a:p>
                  </a:txBody>
                  <a:tcPr marL="3443" marR="3443" marT="2295" marB="229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$15.99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$15.99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 by Pedro</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09298114"/>
                  </a:ext>
                </a:extLst>
              </a:tr>
              <a:tr h="252451">
                <a:tc>
                  <a:txBody>
                    <a:bodyPr/>
                    <a:lstStyle/>
                    <a:p>
                      <a:pPr algn="ctr" rtl="0" fontAlgn="ctr">
                        <a:buNone/>
                      </a:pPr>
                      <a:r>
                        <a:rPr lang="en-US" sz="1200">
                          <a:effectLst/>
                          <a:latin typeface="Play" panose="020B0604020202020204" charset="0"/>
                        </a:rPr>
                        <a:t>11</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 Channels I2C Logic Level Converter Bi-Directional 3.3V-5V Shifter</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$7.49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$7.49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 by Pedro</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785342366"/>
                  </a:ext>
                </a:extLst>
              </a:tr>
              <a:tr h="153307">
                <a:tc>
                  <a:txBody>
                    <a:bodyPr/>
                    <a:lstStyle/>
                    <a:p>
                      <a:pPr algn="ctr" rtl="0" fontAlgn="ctr">
                        <a:buNone/>
                      </a:pPr>
                      <a:r>
                        <a:rPr lang="en-US" sz="1200">
                          <a:effectLst/>
                          <a:latin typeface="Play" panose="020B0604020202020204" charset="0"/>
                        </a:rPr>
                        <a:t>12</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1352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it-IT" sz="1200">
                          <a:effectLst/>
                          <a:latin typeface="Play" panose="020B0604020202020204" charset="0"/>
                        </a:rPr>
                        <a:t>Mini Maestro 12-Channel Servo Controller</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$32.95</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$32.95</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765634566"/>
                  </a:ext>
                </a:extLst>
              </a:tr>
              <a:tr h="153307">
                <a:tc>
                  <a:txBody>
                    <a:bodyPr/>
                    <a:lstStyle/>
                    <a:p>
                      <a:pPr algn="ctr" rtl="0" fontAlgn="ctr">
                        <a:buNone/>
                      </a:pPr>
                      <a:r>
                        <a:rPr lang="en-US" sz="1200">
                          <a:effectLst/>
                          <a:latin typeface="Play" panose="020B0604020202020204" charset="0"/>
                        </a:rPr>
                        <a:t>13</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DS3225MG</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25kg Full Metal Gear RC Servo (2 pack)</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$28.89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$57.78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038507019"/>
                  </a:ext>
                </a:extLst>
              </a:tr>
              <a:tr h="153307">
                <a:tc>
                  <a:txBody>
                    <a:bodyPr/>
                    <a:lstStyle/>
                    <a:p>
                      <a:pPr algn="ctr" rtl="0" fontAlgn="ctr">
                        <a:buNone/>
                      </a:pPr>
                      <a:r>
                        <a:rPr lang="en-US" sz="1200">
                          <a:effectLst/>
                          <a:latin typeface="Play" panose="020B0604020202020204" charset="0"/>
                        </a:rPr>
                        <a:t>14</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DS3245SG</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45kg Full Metal Gear RC Servo</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$31.99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$63.98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410873423"/>
                  </a:ext>
                </a:extLst>
              </a:tr>
              <a:tr h="153307">
                <a:tc>
                  <a:txBody>
                    <a:bodyPr/>
                    <a:lstStyle/>
                    <a:p>
                      <a:pPr algn="ctr" rtl="0" fontAlgn="ctr">
                        <a:buNone/>
                      </a:pPr>
                      <a:r>
                        <a:rPr lang="en-US" sz="1200">
                          <a:effectLst/>
                          <a:latin typeface="Play" panose="020B0604020202020204" charset="0"/>
                        </a:rPr>
                        <a:t>15</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MG996R</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pt-BR" sz="1200">
                          <a:effectLst/>
                          <a:latin typeface="Play" panose="020B0604020202020204" charset="0"/>
                        </a:rPr>
                        <a:t>55g Metal Gear Servo (4 pack)</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$16.68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$16.68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5035529"/>
                  </a:ext>
                </a:extLst>
              </a:tr>
              <a:tr h="153307">
                <a:tc>
                  <a:txBody>
                    <a:bodyPr/>
                    <a:lstStyle/>
                    <a:p>
                      <a:pPr algn="ctr" rtl="0" fontAlgn="ctr">
                        <a:buNone/>
                      </a:pPr>
                      <a:r>
                        <a:rPr lang="en-US" sz="1200">
                          <a:effectLst/>
                          <a:latin typeface="Play" panose="020B0604020202020204" charset="0"/>
                        </a:rPr>
                        <a:t>16</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RPI3-MODB-1GB</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it-IT" sz="1200">
                          <a:effectLst/>
                          <a:latin typeface="Play" panose="020B0604020202020204" charset="0"/>
                        </a:rPr>
                        <a:t>Raspberry Pi 3 Model B</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$49.79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$49.79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12339264"/>
                  </a:ext>
                </a:extLst>
              </a:tr>
              <a:tr h="153307">
                <a:tc>
                  <a:txBody>
                    <a:bodyPr/>
                    <a:lstStyle/>
                    <a:p>
                      <a:pPr algn="ctr" rtl="0" fontAlgn="ctr">
                        <a:buNone/>
                      </a:pPr>
                      <a:r>
                        <a:rPr lang="en-US" sz="1200">
                          <a:effectLst/>
                          <a:latin typeface="Play" panose="020B0604020202020204" charset="0"/>
                        </a:rPr>
                        <a:t>18</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4pcs 6mm Flange Coupling Connector</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$35.96</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60116477"/>
                  </a:ext>
                </a:extLst>
              </a:tr>
              <a:tr h="153307">
                <a:tc>
                  <a:txBody>
                    <a:bodyPr/>
                    <a:lstStyle/>
                    <a:p>
                      <a:pPr algn="ctr" rtl="0" fontAlgn="ctr">
                        <a:buNone/>
                      </a:pPr>
                      <a:r>
                        <a:rPr lang="en-US" sz="1200">
                          <a:effectLst/>
                          <a:latin typeface="Play" panose="020B0604020202020204" charset="0"/>
                        </a:rPr>
                        <a:t>19</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1400 Pcs M4 Nuts Washers Kit</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$21.99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$43.98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09988029"/>
                  </a:ext>
                </a:extLst>
              </a:tr>
              <a:tr h="153307">
                <a:tc>
                  <a:txBody>
                    <a:bodyPr/>
                    <a:lstStyle/>
                    <a:p>
                      <a:pPr algn="ctr" rtl="0" fontAlgn="ctr">
                        <a:buNone/>
                      </a:pPr>
                      <a:r>
                        <a:rPr lang="en-US" sz="1200">
                          <a:effectLst/>
                          <a:latin typeface="Play" panose="020B0604020202020204" charset="0"/>
                        </a:rPr>
                        <a:t>20</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100 Pieces 2020 Series M4 T Nuts</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19531279"/>
                  </a:ext>
                </a:extLst>
              </a:tr>
              <a:tr h="153307">
                <a:tc>
                  <a:txBody>
                    <a:bodyPr/>
                    <a:lstStyle/>
                    <a:p>
                      <a:pPr algn="ctr" rtl="0" fontAlgn="ctr">
                        <a:buNone/>
                      </a:pPr>
                      <a:r>
                        <a:rPr lang="en-US" sz="1200">
                          <a:effectLst/>
                          <a:latin typeface="Play" panose="020B0604020202020204" charset="0"/>
                        </a:rPr>
                        <a:t>21</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600 Pcs M3 Screws Assortment Kit</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32058663"/>
                  </a:ext>
                </a:extLst>
              </a:tr>
              <a:tr h="153307">
                <a:tc>
                  <a:txBody>
                    <a:bodyPr/>
                    <a:lstStyle/>
                    <a:p>
                      <a:pPr algn="ctr" rtl="0" fontAlgn="ctr">
                        <a:buNone/>
                      </a:pPr>
                      <a:r>
                        <a:rPr lang="en-US" sz="1200">
                          <a:effectLst/>
                          <a:latin typeface="Play" panose="020B0604020202020204" charset="0"/>
                        </a:rPr>
                        <a:t>22</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Rod End Bearings 5mm FemaleThread</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627119655"/>
                  </a:ext>
                </a:extLst>
              </a:tr>
              <a:tr h="103734">
                <a:tc>
                  <a:txBody>
                    <a:bodyPr/>
                    <a:lstStyle/>
                    <a:p>
                      <a:pPr algn="ctr" rtl="0" fontAlgn="ctr">
                        <a:buNone/>
                      </a:pPr>
                      <a:r>
                        <a:rPr lang="en-US" sz="1200">
                          <a:effectLst/>
                          <a:latin typeface="Play" panose="020B0604020202020204" charset="0"/>
                        </a:rPr>
                        <a:t>23</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rtl="0" fontAlgn="b">
                        <a:buNone/>
                      </a:pPr>
                      <a:r>
                        <a:rPr lang="en-US" sz="1200">
                          <a:effectLst/>
                          <a:latin typeface="Play" panose="020B0604020202020204" charset="0"/>
                        </a:rPr>
                        <a:t>B0CDLKX842</a:t>
                      </a:r>
                    </a:p>
                  </a:txBody>
                  <a:tcPr marL="3443" marR="3443" marT="2295" marB="229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14 AWG, 2-conductor CCA wire </a:t>
                      </a:r>
                      <a:br>
                        <a:rPr lang="en-US" sz="1200">
                          <a:effectLst/>
                          <a:latin typeface="Play" panose="020B0604020202020204" charset="0"/>
                        </a:rPr>
                      </a:br>
                      <a:r>
                        <a:rPr lang="en-US" sz="1200">
                          <a:effectLst/>
                          <a:latin typeface="Play" panose="020B0604020202020204" charset="0"/>
                        </a:rPr>
                        <a:t>(Red &amp; Black) 100 ft</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$20.99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$20.99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 by Mark</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889601783"/>
                  </a:ext>
                </a:extLst>
              </a:tr>
              <a:tr h="103734">
                <a:tc>
                  <a:txBody>
                    <a:bodyPr/>
                    <a:lstStyle/>
                    <a:p>
                      <a:pPr algn="ctr" rtl="0" fontAlgn="ctr">
                        <a:buNone/>
                      </a:pPr>
                      <a:r>
                        <a:rPr lang="en-US" sz="1200">
                          <a:effectLst/>
                          <a:latin typeface="Play" panose="020B0604020202020204" charset="0"/>
                        </a:rPr>
                        <a:t>24</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B0BKGZRM8C</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18 AWG, 41‑strand, low-voltage wire 100 ft</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$25.49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$25.49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 by Mark</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75032979"/>
                  </a:ext>
                </a:extLst>
              </a:tr>
              <a:tr h="103734">
                <a:tc>
                  <a:txBody>
                    <a:bodyPr/>
                    <a:lstStyle/>
                    <a:p>
                      <a:pPr algn="ctr" rtl="0" fontAlgn="ctr">
                        <a:buNone/>
                      </a:pPr>
                      <a:r>
                        <a:rPr lang="en-US" sz="1200">
                          <a:effectLst/>
                          <a:latin typeface="Play" panose="020B0604020202020204" charset="0"/>
                        </a:rPr>
                        <a:t>25</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Frienda-67892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Frienda Servo Extension Cables</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$8.99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$17.98</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 by Mark</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78013243"/>
                  </a:ext>
                </a:extLst>
              </a:tr>
              <a:tr h="103734">
                <a:tc>
                  <a:txBody>
                    <a:bodyPr/>
                    <a:lstStyle/>
                    <a:p>
                      <a:pPr algn="ctr" rtl="0" fontAlgn="ctr">
                        <a:buNone/>
                      </a:pPr>
                      <a:r>
                        <a:rPr lang="en-US" sz="1200">
                          <a:effectLst/>
                          <a:latin typeface="Play" panose="020B0604020202020204" charset="0"/>
                        </a:rPr>
                        <a:t>26</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GUB-6-20</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GUBCUB Terminal Block Kit (6 Circuit, Duel-Row, 20A-30A, 200V-450V)</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$10.49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$41.96</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 by Mark</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815399459"/>
                  </a:ext>
                </a:extLst>
              </a:tr>
              <a:tr h="103734">
                <a:tc>
                  <a:txBody>
                    <a:bodyPr/>
                    <a:lstStyle/>
                    <a:p>
                      <a:pPr algn="ctr" rtl="0" fontAlgn="ctr">
                        <a:buNone/>
                      </a:pPr>
                      <a:r>
                        <a:rPr lang="en-US" sz="1200">
                          <a:effectLst/>
                          <a:latin typeface="Play" panose="020B0604020202020204" charset="0"/>
                        </a:rPr>
                        <a:t>27</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rtl="0" fontAlgn="ctr">
                        <a:buNone/>
                      </a:pPr>
                      <a:endParaRPr lang="en-US" sz="1200">
                        <a:effectLst/>
                        <a:latin typeface="Play" panose="020B0604020202020204" charset="0"/>
                      </a:endParaRP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282 Pieces Car Fuses Assortment Kit</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$13.99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$13.99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rtl="0" fontAlgn="ctr">
                        <a:buNone/>
                      </a:pPr>
                      <a:endParaRPr lang="en-US" sz="1200">
                        <a:effectLst/>
                        <a:latin typeface="Play" panose="020B0604020202020204" charset="0"/>
                      </a:endParaRP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94239345"/>
                  </a:ext>
                </a:extLst>
              </a:tr>
              <a:tr h="153307">
                <a:tc>
                  <a:txBody>
                    <a:bodyPr/>
                    <a:lstStyle/>
                    <a:p>
                      <a:pPr algn="ctr" rtl="0" fontAlgn="ctr">
                        <a:buNone/>
                      </a:pPr>
                      <a:r>
                        <a:rPr lang="en-US" sz="1200">
                          <a:effectLst/>
                          <a:latin typeface="Play" panose="020B0604020202020204" charset="0"/>
                        </a:rPr>
                        <a:t>28</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N/A</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M5 x 250mm Fully Threaded Rod 2Pcs</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1</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$5.49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$5.49</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buNone/>
                      </a:pPr>
                      <a:r>
                        <a:rPr lang="en-US" sz="1200">
                          <a:effectLst/>
                          <a:latin typeface="Play" panose="020B0604020202020204" charset="0"/>
                        </a:rPr>
                        <a:t>Purchased/Provided by Valencia College</a:t>
                      </a:r>
                    </a:p>
                  </a:txBody>
                  <a:tcPr marL="3443" marR="3443" marT="2295" marB="2295" anchor="ctr">
                    <a:lnL w="635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394614794"/>
                  </a:ext>
                </a:extLst>
              </a:tr>
              <a:tr h="153307">
                <a:tc gridSpan="5">
                  <a:txBody>
                    <a:bodyPr/>
                    <a:lstStyle/>
                    <a:p>
                      <a:pPr rtl="0" fontAlgn="ctr">
                        <a:buNone/>
                      </a:pPr>
                      <a:r>
                        <a:rPr lang="en-US" sz="1200" b="1">
                          <a:effectLst/>
                          <a:latin typeface="Play" panose="020B0604020202020204" charset="0"/>
                        </a:rPr>
                        <a:t>Total (USD):</a:t>
                      </a:r>
                    </a:p>
                  </a:txBody>
                  <a:tcPr marL="3443" marR="3443" marT="2295" marB="2295" anchor="ctr">
                    <a:lnL w="1270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ctr">
                        <a:buNone/>
                      </a:pPr>
                      <a:r>
                        <a:rPr lang="en-US" sz="1200">
                          <a:effectLst/>
                          <a:latin typeface="Play" panose="020B0604020202020204" charset="0"/>
                        </a:rPr>
                        <a:t>$1,014.52</a:t>
                      </a: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rtl="0" fontAlgn="ctr">
                        <a:buNone/>
                      </a:pPr>
                      <a:endParaRPr lang="en-US" sz="1200">
                        <a:effectLst/>
                        <a:latin typeface="Play" panose="020B0604020202020204" charset="0"/>
                      </a:endParaRPr>
                    </a:p>
                  </a:txBody>
                  <a:tcPr marL="3443" marR="3443" marT="2295" marB="229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55222088"/>
                  </a:ext>
                </a:extLst>
              </a:tr>
            </a:tbl>
          </a:graphicData>
        </a:graphic>
      </p:graphicFrame>
      <p:sp>
        <p:nvSpPr>
          <p:cNvPr id="7" name="Rectangle 6">
            <a:extLst>
              <a:ext uri="{FF2B5EF4-FFF2-40B4-BE49-F238E27FC236}">
                <a16:creationId xmlns:a16="http://schemas.microsoft.com/office/drawing/2014/main" id="{62B8D03B-AAAC-BDA0-A90F-8DD378F3ACFC}"/>
              </a:ext>
            </a:extLst>
          </p:cNvPr>
          <p:cNvSpPr/>
          <p:nvPr/>
        </p:nvSpPr>
        <p:spPr>
          <a:xfrm>
            <a:off x="600529" y="6423696"/>
            <a:ext cx="7772401" cy="1908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666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CD272D-5A01-5A2B-C07D-D5F1BC53BA09}"/>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28EFC7-522A-8640-FBDF-6EE584B38952}"/>
              </a:ext>
            </a:extLst>
          </p:cNvPr>
          <p:cNvSpPr txBox="1">
            <a:spLocks/>
          </p:cNvSpPr>
          <p:nvPr/>
        </p:nvSpPr>
        <p:spPr>
          <a:xfrm>
            <a:off x="490537" y="651752"/>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600" kern="1200">
                <a:solidFill>
                  <a:schemeClr val="bg1"/>
                </a:solidFill>
                <a:latin typeface="Play" panose="020B0604020202020204" charset="0"/>
              </a:rPr>
              <a:t>Design Gantt Chart (Proposed)</a:t>
            </a:r>
          </a:p>
        </p:txBody>
      </p:sp>
      <p:sp>
        <p:nvSpPr>
          <p:cNvPr id="5" name="Slide Number Placeholder 4">
            <a:extLst>
              <a:ext uri="{FF2B5EF4-FFF2-40B4-BE49-F238E27FC236}">
                <a16:creationId xmlns:a16="http://schemas.microsoft.com/office/drawing/2014/main" id="{D8EA0120-E230-E924-3973-44EBC42925F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BF02CE0C-93E6-4EA4-B77F-79739F379A28}" type="slidenum">
              <a:rPr lang="en-US" smtClean="0">
                <a:solidFill>
                  <a:schemeClr val="tx1">
                    <a:tint val="75000"/>
                  </a:schemeClr>
                </a:solidFill>
              </a:rPr>
              <a:pPr defTabSz="914400">
                <a:spcAft>
                  <a:spcPts val="600"/>
                </a:spcAft>
              </a:pPr>
              <a:t>47</a:t>
            </a:fld>
            <a:endParaRPr lang="en-US">
              <a:solidFill>
                <a:schemeClr val="tx1">
                  <a:tint val="75000"/>
                </a:schemeClr>
              </a:solidFill>
            </a:endParaRPr>
          </a:p>
        </p:txBody>
      </p:sp>
      <p:graphicFrame>
        <p:nvGraphicFramePr>
          <p:cNvPr id="7" name="Table 6">
            <a:extLst>
              <a:ext uri="{FF2B5EF4-FFF2-40B4-BE49-F238E27FC236}">
                <a16:creationId xmlns:a16="http://schemas.microsoft.com/office/drawing/2014/main" id="{BCF81C4B-B84E-EF69-E030-9AB921F8264F}"/>
              </a:ext>
            </a:extLst>
          </p:cNvPr>
          <p:cNvGraphicFramePr>
            <a:graphicFrameLocks noGrp="1"/>
          </p:cNvGraphicFramePr>
          <p:nvPr>
            <p:extLst>
              <p:ext uri="{D42A27DB-BD31-4B8C-83A1-F6EECF244321}">
                <p14:modId xmlns:p14="http://schemas.microsoft.com/office/powerpoint/2010/main" val="1378695570"/>
              </p:ext>
            </p:extLst>
          </p:nvPr>
        </p:nvGraphicFramePr>
        <p:xfrm>
          <a:off x="563638" y="1819895"/>
          <a:ext cx="11064724" cy="4216442"/>
        </p:xfrm>
        <a:graphic>
          <a:graphicData uri="http://schemas.openxmlformats.org/drawingml/2006/table">
            <a:tbl>
              <a:tblPr firstRow="1" bandRow="1"/>
              <a:tblGrid>
                <a:gridCol w="2563764">
                  <a:extLst>
                    <a:ext uri="{9D8B030D-6E8A-4147-A177-3AD203B41FA5}">
                      <a16:colId xmlns:a16="http://schemas.microsoft.com/office/drawing/2014/main" val="3436727958"/>
                    </a:ext>
                  </a:extLst>
                </a:gridCol>
                <a:gridCol w="606211">
                  <a:extLst>
                    <a:ext uri="{9D8B030D-6E8A-4147-A177-3AD203B41FA5}">
                      <a16:colId xmlns:a16="http://schemas.microsoft.com/office/drawing/2014/main" val="277489341"/>
                    </a:ext>
                  </a:extLst>
                </a:gridCol>
                <a:gridCol w="604523">
                  <a:extLst>
                    <a:ext uri="{9D8B030D-6E8A-4147-A177-3AD203B41FA5}">
                      <a16:colId xmlns:a16="http://schemas.microsoft.com/office/drawing/2014/main" val="2789068971"/>
                    </a:ext>
                  </a:extLst>
                </a:gridCol>
                <a:gridCol w="677333">
                  <a:extLst>
                    <a:ext uri="{9D8B030D-6E8A-4147-A177-3AD203B41FA5}">
                      <a16:colId xmlns:a16="http://schemas.microsoft.com/office/drawing/2014/main" val="849459284"/>
                    </a:ext>
                  </a:extLst>
                </a:gridCol>
                <a:gridCol w="762000">
                  <a:extLst>
                    <a:ext uri="{9D8B030D-6E8A-4147-A177-3AD203B41FA5}">
                      <a16:colId xmlns:a16="http://schemas.microsoft.com/office/drawing/2014/main" val="3486044802"/>
                    </a:ext>
                  </a:extLst>
                </a:gridCol>
                <a:gridCol w="719667">
                  <a:extLst>
                    <a:ext uri="{9D8B030D-6E8A-4147-A177-3AD203B41FA5}">
                      <a16:colId xmlns:a16="http://schemas.microsoft.com/office/drawing/2014/main" val="565745229"/>
                    </a:ext>
                  </a:extLst>
                </a:gridCol>
                <a:gridCol w="702733">
                  <a:extLst>
                    <a:ext uri="{9D8B030D-6E8A-4147-A177-3AD203B41FA5}">
                      <a16:colId xmlns:a16="http://schemas.microsoft.com/office/drawing/2014/main" val="995209288"/>
                    </a:ext>
                  </a:extLst>
                </a:gridCol>
                <a:gridCol w="711200">
                  <a:extLst>
                    <a:ext uri="{9D8B030D-6E8A-4147-A177-3AD203B41FA5}">
                      <a16:colId xmlns:a16="http://schemas.microsoft.com/office/drawing/2014/main" val="562050824"/>
                    </a:ext>
                  </a:extLst>
                </a:gridCol>
                <a:gridCol w="711200">
                  <a:extLst>
                    <a:ext uri="{9D8B030D-6E8A-4147-A177-3AD203B41FA5}">
                      <a16:colId xmlns:a16="http://schemas.microsoft.com/office/drawing/2014/main" val="2126464225"/>
                    </a:ext>
                  </a:extLst>
                </a:gridCol>
                <a:gridCol w="728133">
                  <a:extLst>
                    <a:ext uri="{9D8B030D-6E8A-4147-A177-3AD203B41FA5}">
                      <a16:colId xmlns:a16="http://schemas.microsoft.com/office/drawing/2014/main" val="3083955579"/>
                    </a:ext>
                  </a:extLst>
                </a:gridCol>
                <a:gridCol w="728134">
                  <a:extLst>
                    <a:ext uri="{9D8B030D-6E8A-4147-A177-3AD203B41FA5}">
                      <a16:colId xmlns:a16="http://schemas.microsoft.com/office/drawing/2014/main" val="2685412996"/>
                    </a:ext>
                  </a:extLst>
                </a:gridCol>
                <a:gridCol w="838200">
                  <a:extLst>
                    <a:ext uri="{9D8B030D-6E8A-4147-A177-3AD203B41FA5}">
                      <a16:colId xmlns:a16="http://schemas.microsoft.com/office/drawing/2014/main" val="2645037980"/>
                    </a:ext>
                  </a:extLst>
                </a:gridCol>
                <a:gridCol w="711626">
                  <a:extLst>
                    <a:ext uri="{9D8B030D-6E8A-4147-A177-3AD203B41FA5}">
                      <a16:colId xmlns:a16="http://schemas.microsoft.com/office/drawing/2014/main" val="648611547"/>
                    </a:ext>
                  </a:extLst>
                </a:gridCol>
              </a:tblGrid>
              <a:tr h="259552">
                <a:tc gridSpan="13">
                  <a:txBody>
                    <a:bodyPr/>
                    <a:lstStyle/>
                    <a:p>
                      <a:pPr algn="ctr" rtl="0" fontAlgn="b"/>
                      <a:r>
                        <a:rPr lang="en-US" sz="1200" b="1">
                          <a:effectLst/>
                          <a:latin typeface="Play" panose="020B0604020202020204" charset="0"/>
                          <a:cs typeface="Arial" panose="020B0604020202020204" pitchFamily="34" charset="0"/>
                        </a:rPr>
                        <a:t>Senior Design Tentative Timeline Summer 2025 May 5th - July 28th</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3218917"/>
                  </a:ext>
                </a:extLst>
              </a:tr>
              <a:tr h="258088">
                <a:tc>
                  <a:txBody>
                    <a:bodyPr/>
                    <a:lstStyle/>
                    <a:p>
                      <a:pPr algn="ctr" rtl="0" fontAlgn="b"/>
                      <a:r>
                        <a:rPr lang="en-US" sz="1200" b="1">
                          <a:effectLst/>
                          <a:latin typeface="Play" panose="020B0604020202020204" charset="0"/>
                          <a:cs typeface="Arial" panose="020B0604020202020204" pitchFamily="34" charset="0"/>
                        </a:rPr>
                        <a:t>Month</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gridSpan="4">
                  <a:txBody>
                    <a:bodyPr/>
                    <a:lstStyle/>
                    <a:p>
                      <a:pPr algn="ctr" rtl="0" fontAlgn="b"/>
                      <a:r>
                        <a:rPr lang="en-US" sz="1200" b="1">
                          <a:effectLst/>
                          <a:latin typeface="Play" panose="020B0604020202020204" charset="0"/>
                          <a:cs typeface="Arial" panose="020B0604020202020204" pitchFamily="34" charset="0"/>
                        </a:rPr>
                        <a:t>May</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200" b="1">
                          <a:effectLst/>
                          <a:latin typeface="Play" panose="020B0604020202020204" charset="0"/>
                          <a:cs typeface="Arial" panose="020B0604020202020204" pitchFamily="34" charset="0"/>
                        </a:rPr>
                        <a:t>June</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200" b="1">
                          <a:effectLst/>
                          <a:latin typeface="Play" panose="020B0604020202020204" charset="0"/>
                          <a:cs typeface="Arial" panose="020B0604020202020204" pitchFamily="34" charset="0"/>
                        </a:rPr>
                        <a:t>July</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140788"/>
                  </a:ext>
                </a:extLst>
              </a:tr>
              <a:tr h="257321">
                <a:tc>
                  <a:txBody>
                    <a:bodyPr/>
                    <a:lstStyle/>
                    <a:p>
                      <a:pPr algn="ctr" rtl="0" fontAlgn="b"/>
                      <a:r>
                        <a:rPr lang="en-US" sz="1200" b="1">
                          <a:effectLst/>
                          <a:latin typeface="Play" panose="020B0604020202020204" charset="0"/>
                          <a:cs typeface="Arial" panose="020B0604020202020204" pitchFamily="34" charset="0"/>
                        </a:rPr>
                        <a:t>Week</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a:txBody>
                    <a:bodyPr/>
                    <a:lstStyle/>
                    <a:p>
                      <a:pPr algn="ctr" rtl="0" fontAlgn="b"/>
                      <a:r>
                        <a:rPr lang="en-US" sz="1200" b="1">
                          <a:effectLst/>
                          <a:latin typeface="Play" panose="020B0604020202020204" charset="0"/>
                          <a:cs typeface="Arial" panose="020B0604020202020204" pitchFamily="34" charset="0"/>
                        </a:rPr>
                        <a:t>Week 1</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2</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3</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4</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5</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6</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7</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8</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9</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10</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11</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Week 12</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1036820964"/>
                  </a:ext>
                </a:extLst>
              </a:tr>
              <a:tr h="259552">
                <a:tc>
                  <a:txBody>
                    <a:bodyPr/>
                    <a:lstStyle/>
                    <a:p>
                      <a:pPr algn="ctr" rtl="0" fontAlgn="b"/>
                      <a:r>
                        <a:rPr lang="en-US" sz="1200" b="1">
                          <a:effectLst/>
                          <a:latin typeface="Play" panose="020B0604020202020204" charset="0"/>
                          <a:cs typeface="Arial" panose="020B0604020202020204" pitchFamily="34" charset="0"/>
                        </a:rPr>
                        <a:t>Task/Date</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a:txBody>
                    <a:bodyPr/>
                    <a:lstStyle/>
                    <a:p>
                      <a:pPr algn="ctr" rtl="0" fontAlgn="b"/>
                      <a:r>
                        <a:rPr lang="en-US" sz="1200" b="1">
                          <a:effectLst/>
                          <a:latin typeface="Play" panose="020B0604020202020204" charset="0"/>
                          <a:cs typeface="Arial" panose="020B0604020202020204" pitchFamily="34" charset="0"/>
                        </a:rPr>
                        <a:t>05/05</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5/12</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5/19</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5/26</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06/02</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6/9</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6/16</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6/23</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6/30</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07/07</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7/14</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r>
                        <a:rPr lang="en-US" sz="1200" b="1">
                          <a:effectLst/>
                          <a:latin typeface="Play" panose="020B0604020202020204" charset="0"/>
                          <a:cs typeface="Arial" panose="020B0604020202020204" pitchFamily="34" charset="0"/>
                        </a:rPr>
                        <a:t>7/21</a:t>
                      </a: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178093136"/>
                  </a:ext>
                </a:extLst>
              </a:tr>
              <a:tr h="230457">
                <a:tc>
                  <a:txBody>
                    <a:bodyPr/>
                    <a:lstStyle/>
                    <a:p>
                      <a:pPr rtl="0" fontAlgn="b"/>
                      <a:r>
                        <a:rPr lang="en-US" sz="1200">
                          <a:effectLst/>
                          <a:latin typeface="Play" panose="020B0604020202020204" charset="0"/>
                          <a:cs typeface="Arial" panose="020B0604020202020204" pitchFamily="34" charset="0"/>
                        </a:rPr>
                        <a:t>Finish Assembling Astraeus</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86622223"/>
                  </a:ext>
                </a:extLst>
              </a:tr>
              <a:tr h="337821">
                <a:tc>
                  <a:txBody>
                    <a:bodyPr/>
                    <a:lstStyle/>
                    <a:p>
                      <a:pPr rtl="0" fontAlgn="b"/>
                      <a:r>
                        <a:rPr lang="en-US" sz="1200">
                          <a:effectLst/>
                          <a:latin typeface="Play" panose="020B0604020202020204" charset="0"/>
                          <a:cs typeface="Arial" panose="020B0604020202020204" pitchFamily="34" charset="0"/>
                        </a:rPr>
                        <a:t>Program Obstacle Avoidance</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78950064"/>
                  </a:ext>
                </a:extLst>
              </a:tr>
              <a:tr h="337821">
                <a:tc>
                  <a:txBody>
                    <a:bodyPr/>
                    <a:lstStyle/>
                    <a:p>
                      <a:pPr rtl="0" fontAlgn="b"/>
                      <a:r>
                        <a:rPr lang="en-US" sz="1200">
                          <a:effectLst/>
                          <a:latin typeface="Play" panose="020B0604020202020204" charset="0"/>
                          <a:cs typeface="Arial" panose="020B0604020202020204" pitchFamily="34" charset="0"/>
                        </a:rPr>
                        <a:t>Program AI Object Detection</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1917388"/>
                  </a:ext>
                </a:extLst>
              </a:tr>
              <a:tr h="337821">
                <a:tc>
                  <a:txBody>
                    <a:bodyPr/>
                    <a:lstStyle/>
                    <a:p>
                      <a:pPr rtl="0" fontAlgn="b"/>
                      <a:r>
                        <a:rPr lang="en-US" sz="1200">
                          <a:effectLst/>
                          <a:latin typeface="Play" panose="020B0604020202020204" charset="0"/>
                          <a:cs typeface="Arial" panose="020B0604020202020204" pitchFamily="34" charset="0"/>
                        </a:rPr>
                        <a:t>Program Path to Solar Panel</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23364520"/>
                  </a:ext>
                </a:extLst>
              </a:tr>
              <a:tr h="337821">
                <a:tc>
                  <a:txBody>
                    <a:bodyPr/>
                    <a:lstStyle/>
                    <a:p>
                      <a:pPr rtl="0" fontAlgn="b"/>
                      <a:r>
                        <a:rPr lang="en-US" sz="1200">
                          <a:effectLst/>
                          <a:latin typeface="Play" panose="020B0604020202020204" charset="0"/>
                          <a:cs typeface="Arial" panose="020B0604020202020204" pitchFamily="34" charset="0"/>
                        </a:rPr>
                        <a:t>Program Alignment Sequence</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42059683"/>
                  </a:ext>
                </a:extLst>
              </a:tr>
              <a:tr h="196938">
                <a:tc>
                  <a:txBody>
                    <a:bodyPr/>
                    <a:lstStyle/>
                    <a:p>
                      <a:pPr rtl="0" fontAlgn="b"/>
                      <a:r>
                        <a:rPr lang="en-US" sz="1200">
                          <a:effectLst/>
                          <a:latin typeface="Play" panose="020B0604020202020204" charset="0"/>
                          <a:cs typeface="Arial" panose="020B0604020202020204" pitchFamily="34" charset="0"/>
                        </a:rPr>
                        <a:t>Program Return to Base</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14135171"/>
                  </a:ext>
                </a:extLst>
              </a:tr>
              <a:tr h="337821">
                <a:tc>
                  <a:txBody>
                    <a:bodyPr/>
                    <a:lstStyle/>
                    <a:p>
                      <a:pPr rtl="0" fontAlgn="b"/>
                      <a:r>
                        <a:rPr lang="en-US" sz="1200">
                          <a:effectLst/>
                          <a:latin typeface="Play" panose="020B0604020202020204" charset="0"/>
                          <a:cs typeface="Arial" panose="020B0604020202020204" pitchFamily="34" charset="0"/>
                        </a:rPr>
                        <a:t>Create Database for logging</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62380553"/>
                  </a:ext>
                </a:extLst>
              </a:tr>
              <a:tr h="337821">
                <a:tc>
                  <a:txBody>
                    <a:bodyPr/>
                    <a:lstStyle/>
                    <a:p>
                      <a:pPr rtl="0" fontAlgn="b"/>
                      <a:r>
                        <a:rPr lang="en-US" sz="1200">
                          <a:effectLst/>
                          <a:latin typeface="Play" panose="020B0604020202020204" charset="0"/>
                          <a:cs typeface="Arial" panose="020B0604020202020204" pitchFamily="34" charset="0"/>
                        </a:rPr>
                        <a:t>Field Testing and Debugging</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26185679"/>
                  </a:ext>
                </a:extLst>
              </a:tr>
              <a:tr h="196938">
                <a:tc>
                  <a:txBody>
                    <a:bodyPr/>
                    <a:lstStyle/>
                    <a:p>
                      <a:pPr rtl="0" fontAlgn="b"/>
                      <a:r>
                        <a:rPr lang="en-US" sz="1200">
                          <a:effectLst/>
                          <a:latin typeface="Play" panose="020B0604020202020204" charset="0"/>
                          <a:cs typeface="Arial" panose="020B0604020202020204" pitchFamily="34" charset="0"/>
                        </a:rPr>
                        <a:t>Write Report</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79972919"/>
                  </a:ext>
                </a:extLst>
              </a:tr>
              <a:tr h="236684">
                <a:tc>
                  <a:txBody>
                    <a:bodyPr/>
                    <a:lstStyle/>
                    <a:p>
                      <a:pPr rtl="0" fontAlgn="b"/>
                      <a:r>
                        <a:rPr lang="en-US" sz="1200">
                          <a:effectLst/>
                          <a:latin typeface="Play" panose="020B0604020202020204" charset="0"/>
                          <a:cs typeface="Arial" panose="020B0604020202020204" pitchFamily="34" charset="0"/>
                        </a:rPr>
                        <a:t>Create Presentation </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3748394"/>
                  </a:ext>
                </a:extLst>
              </a:tr>
              <a:tr h="285134">
                <a:tc>
                  <a:txBody>
                    <a:bodyPr/>
                    <a:lstStyle/>
                    <a:p>
                      <a:pPr rtl="0" fontAlgn="b"/>
                      <a:r>
                        <a:rPr lang="en-US" sz="1200">
                          <a:effectLst/>
                          <a:latin typeface="Play" panose="020B0604020202020204" charset="0"/>
                          <a:cs typeface="Arial" panose="020B0604020202020204" pitchFamily="34" charset="0"/>
                        </a:rPr>
                        <a:t>Rehearse Presentation </a:t>
                      </a:r>
                    </a:p>
                  </a:txBody>
                  <a:tcPr marL="13863" marR="13863" marT="9242" marB="92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a:effectLst/>
                        <a:latin typeface="Play" panose="020B0604020202020204" charset="0"/>
                        <a:cs typeface="Arial" panose="020B0604020202020204" pitchFamily="34" charset="0"/>
                      </a:endParaRPr>
                    </a:p>
                  </a:txBody>
                  <a:tcPr marL="13863" marR="13863" marT="9242" marB="92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276076750"/>
                  </a:ext>
                </a:extLst>
              </a:tr>
            </a:tbl>
          </a:graphicData>
        </a:graphic>
      </p:graphicFrame>
    </p:spTree>
    <p:extLst>
      <p:ext uri="{BB962C8B-B14F-4D97-AF65-F5344CB8AC3E}">
        <p14:creationId xmlns:p14="http://schemas.microsoft.com/office/powerpoint/2010/main" val="1965206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7CB82A-05B9-C534-6474-4F71549912E7}"/>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21690538-C590-BEA8-54F3-849C84756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4C35D-DC57-EE37-0ED9-995E19B348FA}"/>
              </a:ext>
            </a:extLst>
          </p:cNvPr>
          <p:cNvSpPr txBox="1">
            <a:spLocks/>
          </p:cNvSpPr>
          <p:nvPr/>
        </p:nvSpPr>
        <p:spPr>
          <a:xfrm>
            <a:off x="490537" y="651752"/>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600" kern="1200">
                <a:solidFill>
                  <a:schemeClr val="bg1"/>
                </a:solidFill>
                <a:latin typeface="Play" panose="020B0604020202020204" charset="0"/>
              </a:rPr>
              <a:t>Design Gantt Chart (Finalized)</a:t>
            </a:r>
          </a:p>
        </p:txBody>
      </p:sp>
      <p:sp>
        <p:nvSpPr>
          <p:cNvPr id="5" name="Slide Number Placeholder 4">
            <a:extLst>
              <a:ext uri="{FF2B5EF4-FFF2-40B4-BE49-F238E27FC236}">
                <a16:creationId xmlns:a16="http://schemas.microsoft.com/office/drawing/2014/main" id="{F681230C-B2F0-763A-646B-372D788B435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BF02CE0C-93E6-4EA4-B77F-79739F379A28}" type="slidenum">
              <a:rPr lang="en-US" smtClean="0">
                <a:solidFill>
                  <a:schemeClr val="tx1">
                    <a:tint val="75000"/>
                  </a:schemeClr>
                </a:solidFill>
              </a:rPr>
              <a:pPr defTabSz="914400">
                <a:spcAft>
                  <a:spcPts val="600"/>
                </a:spcAft>
              </a:pPr>
              <a:t>48</a:t>
            </a:fld>
            <a:endParaRPr lang="en-US">
              <a:solidFill>
                <a:schemeClr val="tx1">
                  <a:tint val="75000"/>
                </a:schemeClr>
              </a:solidFill>
            </a:endParaRPr>
          </a:p>
        </p:txBody>
      </p:sp>
      <p:graphicFrame>
        <p:nvGraphicFramePr>
          <p:cNvPr id="3" name="Table 2">
            <a:extLst>
              <a:ext uri="{FF2B5EF4-FFF2-40B4-BE49-F238E27FC236}">
                <a16:creationId xmlns:a16="http://schemas.microsoft.com/office/drawing/2014/main" id="{30D85854-0851-E143-6689-C6C4920A53F5}"/>
              </a:ext>
            </a:extLst>
          </p:cNvPr>
          <p:cNvGraphicFramePr>
            <a:graphicFrameLocks noGrp="1"/>
          </p:cNvGraphicFramePr>
          <p:nvPr>
            <p:extLst>
              <p:ext uri="{D42A27DB-BD31-4B8C-83A1-F6EECF244321}">
                <p14:modId xmlns:p14="http://schemas.microsoft.com/office/powerpoint/2010/main" val="1110979645"/>
              </p:ext>
            </p:extLst>
          </p:nvPr>
        </p:nvGraphicFramePr>
        <p:xfrm>
          <a:off x="490537" y="1978997"/>
          <a:ext cx="11210923" cy="3778373"/>
        </p:xfrm>
        <a:graphic>
          <a:graphicData uri="http://schemas.openxmlformats.org/drawingml/2006/table">
            <a:tbl>
              <a:tblPr/>
              <a:tblGrid>
                <a:gridCol w="2917085">
                  <a:extLst>
                    <a:ext uri="{9D8B030D-6E8A-4147-A177-3AD203B41FA5}">
                      <a16:colId xmlns:a16="http://schemas.microsoft.com/office/drawing/2014/main" val="1338741673"/>
                    </a:ext>
                  </a:extLst>
                </a:gridCol>
                <a:gridCol w="466045">
                  <a:extLst>
                    <a:ext uri="{9D8B030D-6E8A-4147-A177-3AD203B41FA5}">
                      <a16:colId xmlns:a16="http://schemas.microsoft.com/office/drawing/2014/main" val="586742288"/>
                    </a:ext>
                  </a:extLst>
                </a:gridCol>
                <a:gridCol w="457413">
                  <a:extLst>
                    <a:ext uri="{9D8B030D-6E8A-4147-A177-3AD203B41FA5}">
                      <a16:colId xmlns:a16="http://schemas.microsoft.com/office/drawing/2014/main" val="1564407686"/>
                    </a:ext>
                  </a:extLst>
                </a:gridCol>
                <a:gridCol w="483305">
                  <a:extLst>
                    <a:ext uri="{9D8B030D-6E8A-4147-A177-3AD203B41FA5}">
                      <a16:colId xmlns:a16="http://schemas.microsoft.com/office/drawing/2014/main" val="1561834444"/>
                    </a:ext>
                  </a:extLst>
                </a:gridCol>
                <a:gridCol w="431522">
                  <a:extLst>
                    <a:ext uri="{9D8B030D-6E8A-4147-A177-3AD203B41FA5}">
                      <a16:colId xmlns:a16="http://schemas.microsoft.com/office/drawing/2014/main" val="1594195914"/>
                    </a:ext>
                  </a:extLst>
                </a:gridCol>
                <a:gridCol w="440150">
                  <a:extLst>
                    <a:ext uri="{9D8B030D-6E8A-4147-A177-3AD203B41FA5}">
                      <a16:colId xmlns:a16="http://schemas.microsoft.com/office/drawing/2014/main" val="1663259666"/>
                    </a:ext>
                  </a:extLst>
                </a:gridCol>
                <a:gridCol w="431522">
                  <a:extLst>
                    <a:ext uri="{9D8B030D-6E8A-4147-A177-3AD203B41FA5}">
                      <a16:colId xmlns:a16="http://schemas.microsoft.com/office/drawing/2014/main" val="806012316"/>
                    </a:ext>
                  </a:extLst>
                </a:gridCol>
                <a:gridCol w="440150">
                  <a:extLst>
                    <a:ext uri="{9D8B030D-6E8A-4147-A177-3AD203B41FA5}">
                      <a16:colId xmlns:a16="http://schemas.microsoft.com/office/drawing/2014/main" val="2591155124"/>
                    </a:ext>
                  </a:extLst>
                </a:gridCol>
                <a:gridCol w="440150">
                  <a:extLst>
                    <a:ext uri="{9D8B030D-6E8A-4147-A177-3AD203B41FA5}">
                      <a16:colId xmlns:a16="http://schemas.microsoft.com/office/drawing/2014/main" val="1605737366"/>
                    </a:ext>
                  </a:extLst>
                </a:gridCol>
                <a:gridCol w="474673">
                  <a:extLst>
                    <a:ext uri="{9D8B030D-6E8A-4147-A177-3AD203B41FA5}">
                      <a16:colId xmlns:a16="http://schemas.microsoft.com/office/drawing/2014/main" val="3162845908"/>
                    </a:ext>
                  </a:extLst>
                </a:gridCol>
                <a:gridCol w="483305">
                  <a:extLst>
                    <a:ext uri="{9D8B030D-6E8A-4147-A177-3AD203B41FA5}">
                      <a16:colId xmlns:a16="http://schemas.microsoft.com/office/drawing/2014/main" val="3437950237"/>
                    </a:ext>
                  </a:extLst>
                </a:gridCol>
                <a:gridCol w="491934">
                  <a:extLst>
                    <a:ext uri="{9D8B030D-6E8A-4147-A177-3AD203B41FA5}">
                      <a16:colId xmlns:a16="http://schemas.microsoft.com/office/drawing/2014/main" val="2570363433"/>
                    </a:ext>
                  </a:extLst>
                </a:gridCol>
                <a:gridCol w="1467172">
                  <a:extLst>
                    <a:ext uri="{9D8B030D-6E8A-4147-A177-3AD203B41FA5}">
                      <a16:colId xmlns:a16="http://schemas.microsoft.com/office/drawing/2014/main" val="2372732555"/>
                    </a:ext>
                  </a:extLst>
                </a:gridCol>
                <a:gridCol w="517825">
                  <a:extLst>
                    <a:ext uri="{9D8B030D-6E8A-4147-A177-3AD203B41FA5}">
                      <a16:colId xmlns:a16="http://schemas.microsoft.com/office/drawing/2014/main" val="2571793686"/>
                    </a:ext>
                  </a:extLst>
                </a:gridCol>
                <a:gridCol w="1268672">
                  <a:extLst>
                    <a:ext uri="{9D8B030D-6E8A-4147-A177-3AD203B41FA5}">
                      <a16:colId xmlns:a16="http://schemas.microsoft.com/office/drawing/2014/main" val="2898364214"/>
                    </a:ext>
                  </a:extLst>
                </a:gridCol>
              </a:tblGrid>
              <a:tr h="146394">
                <a:tc gridSpan="15">
                  <a:txBody>
                    <a:bodyPr/>
                    <a:lstStyle/>
                    <a:p>
                      <a:pPr algn="ctr" rtl="0" fontAlgn="b">
                        <a:buNone/>
                      </a:pPr>
                      <a:r>
                        <a:rPr lang="en-US" sz="1200" b="1">
                          <a:effectLst/>
                          <a:latin typeface="Play" panose="020B0604020202020204" charset="0"/>
                        </a:rPr>
                        <a:t>Senior Design Timeline</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4010260"/>
                  </a:ext>
                </a:extLst>
              </a:tr>
              <a:tr h="146394">
                <a:tc>
                  <a:txBody>
                    <a:bodyPr/>
                    <a:lstStyle/>
                    <a:p>
                      <a:pPr rtl="0" fontAlgn="b">
                        <a:buNone/>
                      </a:pPr>
                      <a:r>
                        <a:rPr lang="en-US" sz="1200" b="1">
                          <a:effectLst/>
                          <a:latin typeface="Play" panose="020B0604020202020204" charset="0"/>
                        </a:rPr>
                        <a:t>Month</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gridSpan="4">
                  <a:txBody>
                    <a:bodyPr/>
                    <a:lstStyle/>
                    <a:p>
                      <a:pPr algn="ctr" rtl="0" fontAlgn="b">
                        <a:buNone/>
                      </a:pPr>
                      <a:r>
                        <a:rPr lang="en-US" sz="1200" b="1">
                          <a:effectLst/>
                          <a:latin typeface="Play" panose="020B0604020202020204" charset="0"/>
                        </a:rPr>
                        <a:t>May</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buNone/>
                      </a:pPr>
                      <a:r>
                        <a:rPr lang="en-US" sz="1200" b="1">
                          <a:effectLst/>
                          <a:latin typeface="Play" panose="020B0604020202020204" charset="0"/>
                        </a:rPr>
                        <a:t>June</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b">
                        <a:buNone/>
                      </a:pPr>
                      <a:r>
                        <a:rPr lang="en-US" sz="1200" b="1">
                          <a:effectLst/>
                          <a:latin typeface="Play" panose="020B0604020202020204" charset="0"/>
                        </a:rPr>
                        <a:t>July</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9956936"/>
                  </a:ext>
                </a:extLst>
              </a:tr>
              <a:tr h="548359">
                <a:tc>
                  <a:txBody>
                    <a:bodyPr/>
                    <a:lstStyle/>
                    <a:p>
                      <a:pPr rtl="0" fontAlgn="b">
                        <a:buNone/>
                      </a:pPr>
                      <a:r>
                        <a:rPr lang="en-US" sz="1200" b="1">
                          <a:effectLst/>
                          <a:latin typeface="Play" panose="020B0604020202020204" charset="0"/>
                        </a:rPr>
                        <a:t>Week</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a:txBody>
                    <a:bodyPr/>
                    <a:lstStyle/>
                    <a:p>
                      <a:pPr algn="ctr" rtl="0" fontAlgn="b">
                        <a:buNone/>
                      </a:pPr>
                      <a:r>
                        <a:rPr lang="en-US" sz="1200" b="1">
                          <a:effectLst/>
                          <a:latin typeface="Play" panose="020B0604020202020204" charset="0"/>
                        </a:rPr>
                        <a:t>Week 1</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2</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3</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4</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5</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6</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7</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8</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9</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Week 10</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gridSpan="2">
                  <a:txBody>
                    <a:bodyPr/>
                    <a:lstStyle/>
                    <a:p>
                      <a:pPr algn="ctr" rtl="0" fontAlgn="b">
                        <a:buNone/>
                      </a:pPr>
                      <a:r>
                        <a:rPr lang="en-US" sz="1200" b="1">
                          <a:effectLst/>
                          <a:latin typeface="Play" panose="020B0604020202020204" charset="0"/>
                        </a:rPr>
                        <a:t>Week 11</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hMerge="1">
                  <a:txBody>
                    <a:bodyPr/>
                    <a:lstStyle/>
                    <a:p>
                      <a:endParaRPr lang="en-US"/>
                    </a:p>
                  </a:txBody>
                  <a:tcPr/>
                </a:tc>
                <a:tc gridSpan="2">
                  <a:txBody>
                    <a:bodyPr/>
                    <a:lstStyle/>
                    <a:p>
                      <a:pPr algn="ctr" rtl="0" fontAlgn="b">
                        <a:buNone/>
                      </a:pPr>
                      <a:r>
                        <a:rPr lang="en-US" sz="1200" b="1">
                          <a:effectLst/>
                          <a:latin typeface="Play" panose="020B0604020202020204" charset="0"/>
                        </a:rPr>
                        <a:t>Week 12</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hMerge="1">
                  <a:txBody>
                    <a:bodyPr/>
                    <a:lstStyle/>
                    <a:p>
                      <a:endParaRPr lang="en-US"/>
                    </a:p>
                  </a:txBody>
                  <a:tcPr/>
                </a:tc>
                <a:extLst>
                  <a:ext uri="{0D108BD9-81ED-4DB2-BD59-A6C34878D82A}">
                    <a16:rowId xmlns:a16="http://schemas.microsoft.com/office/drawing/2014/main" val="2150341109"/>
                  </a:ext>
                </a:extLst>
              </a:tr>
              <a:tr h="414371">
                <a:tc>
                  <a:txBody>
                    <a:bodyPr/>
                    <a:lstStyle/>
                    <a:p>
                      <a:pPr rtl="0" fontAlgn="b">
                        <a:buNone/>
                      </a:pPr>
                      <a:r>
                        <a:rPr lang="en-US" sz="1200" b="1">
                          <a:effectLst/>
                          <a:latin typeface="Play" panose="020B0604020202020204" charset="0"/>
                        </a:rPr>
                        <a:t>Task/Date</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a:txBody>
                    <a:bodyPr/>
                    <a:lstStyle/>
                    <a:p>
                      <a:pPr algn="ctr" rtl="0" fontAlgn="b">
                        <a:buNone/>
                      </a:pPr>
                      <a:r>
                        <a:rPr lang="en-US" sz="1200" b="1">
                          <a:effectLst/>
                          <a:latin typeface="Play" panose="020B0604020202020204" charset="0"/>
                        </a:rPr>
                        <a:t>05/06</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5/13</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5/20</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5/27</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06/03</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6/10</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6/17</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6/24</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7/1</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07/08</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7/15</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7/18</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7/22</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rtl="0" fontAlgn="b">
                        <a:buNone/>
                      </a:pPr>
                      <a:r>
                        <a:rPr lang="en-US" sz="1200" b="1">
                          <a:effectLst/>
                          <a:latin typeface="Play" panose="020B0604020202020204" charset="0"/>
                        </a:rPr>
                        <a:t>7/25</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707930836"/>
                  </a:ext>
                </a:extLst>
              </a:tr>
              <a:tr h="414371">
                <a:tc>
                  <a:txBody>
                    <a:bodyPr/>
                    <a:lstStyle/>
                    <a:p>
                      <a:pPr rtl="0" fontAlgn="b">
                        <a:buNone/>
                      </a:pPr>
                      <a:r>
                        <a:rPr lang="en-US" sz="1200">
                          <a:effectLst/>
                          <a:latin typeface="Play" panose="020B0604020202020204" charset="0"/>
                        </a:rPr>
                        <a:t>Finish Assembling Astraeus</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b">
                        <a:buNone/>
                      </a:pPr>
                      <a:r>
                        <a:rPr lang="en-US" sz="1200" b="1">
                          <a:effectLst/>
                          <a:latin typeface="Play" panose="020B0604020202020204" charset="0"/>
                        </a:rPr>
                        <a:t>Report &amp; Website Due</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b">
                        <a:buNone/>
                      </a:pPr>
                      <a:r>
                        <a:rPr lang="en-US" sz="1200" b="1">
                          <a:effectLst/>
                          <a:latin typeface="Play" panose="020B0604020202020204" charset="0"/>
                        </a:rPr>
                        <a:t>Presentation Date</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959876"/>
                  </a:ext>
                </a:extLst>
              </a:tr>
              <a:tr h="146394">
                <a:tc>
                  <a:txBody>
                    <a:bodyPr/>
                    <a:lstStyle/>
                    <a:p>
                      <a:pPr rtl="0" fontAlgn="b">
                        <a:buNone/>
                      </a:pPr>
                      <a:r>
                        <a:rPr lang="en-US" sz="1200">
                          <a:effectLst/>
                          <a:latin typeface="Play" panose="020B0604020202020204" charset="0"/>
                        </a:rPr>
                        <a:t>Program Obstacle Avoidance</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826403"/>
                  </a:ext>
                </a:extLst>
              </a:tr>
              <a:tr h="146394">
                <a:tc>
                  <a:txBody>
                    <a:bodyPr/>
                    <a:lstStyle/>
                    <a:p>
                      <a:pPr rtl="0" fontAlgn="b">
                        <a:buNone/>
                      </a:pPr>
                      <a:r>
                        <a:rPr lang="en-US" sz="1200">
                          <a:effectLst/>
                          <a:latin typeface="Play" panose="020B0604020202020204" charset="0"/>
                        </a:rPr>
                        <a:t>Program AI Object Detection</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5168804"/>
                  </a:ext>
                </a:extLst>
              </a:tr>
              <a:tr h="146394">
                <a:tc>
                  <a:txBody>
                    <a:bodyPr/>
                    <a:lstStyle/>
                    <a:p>
                      <a:pPr rtl="0" fontAlgn="b">
                        <a:buNone/>
                      </a:pPr>
                      <a:r>
                        <a:rPr lang="en-US" sz="1200">
                          <a:effectLst/>
                          <a:latin typeface="Play" panose="020B0604020202020204" charset="0"/>
                        </a:rPr>
                        <a:t>Program Path to Solar Panel</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621727"/>
                  </a:ext>
                </a:extLst>
              </a:tr>
              <a:tr h="146394">
                <a:tc>
                  <a:txBody>
                    <a:bodyPr/>
                    <a:lstStyle/>
                    <a:p>
                      <a:pPr rtl="0" fontAlgn="b">
                        <a:buNone/>
                      </a:pPr>
                      <a:r>
                        <a:rPr lang="en-US" sz="1200">
                          <a:effectLst/>
                          <a:latin typeface="Play" panose="020B0604020202020204" charset="0"/>
                        </a:rPr>
                        <a:t>Program Alignment Sequence</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6262535"/>
                  </a:ext>
                </a:extLst>
              </a:tr>
              <a:tr h="146394">
                <a:tc>
                  <a:txBody>
                    <a:bodyPr/>
                    <a:lstStyle/>
                    <a:p>
                      <a:pPr rtl="0" fontAlgn="b">
                        <a:buNone/>
                      </a:pPr>
                      <a:r>
                        <a:rPr lang="en-US" sz="1200">
                          <a:effectLst/>
                          <a:latin typeface="Play" panose="020B0604020202020204" charset="0"/>
                        </a:rPr>
                        <a:t>Program Return to Base</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54310"/>
                  </a:ext>
                </a:extLst>
              </a:tr>
              <a:tr h="146394">
                <a:tc>
                  <a:txBody>
                    <a:bodyPr/>
                    <a:lstStyle/>
                    <a:p>
                      <a:pPr rtl="0" fontAlgn="b">
                        <a:buNone/>
                      </a:pPr>
                      <a:r>
                        <a:rPr lang="en-US" sz="1200">
                          <a:effectLst/>
                          <a:latin typeface="Play" panose="020B0604020202020204" charset="0"/>
                        </a:rPr>
                        <a:t>Create Database for logging</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9611561"/>
                  </a:ext>
                </a:extLst>
              </a:tr>
              <a:tr h="146394">
                <a:tc>
                  <a:txBody>
                    <a:bodyPr/>
                    <a:lstStyle/>
                    <a:p>
                      <a:pPr rtl="0" fontAlgn="b">
                        <a:buNone/>
                      </a:pPr>
                      <a:r>
                        <a:rPr lang="en-US" sz="1200">
                          <a:effectLst/>
                          <a:latin typeface="Play" panose="020B0604020202020204" charset="0"/>
                        </a:rPr>
                        <a:t>Field Testing and Debugging</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3146473"/>
                  </a:ext>
                </a:extLst>
              </a:tr>
              <a:tr h="146394">
                <a:tc>
                  <a:txBody>
                    <a:bodyPr/>
                    <a:lstStyle/>
                    <a:p>
                      <a:pPr rtl="0" fontAlgn="b">
                        <a:buNone/>
                      </a:pPr>
                      <a:r>
                        <a:rPr lang="en-US" sz="1200">
                          <a:effectLst/>
                          <a:latin typeface="Play" panose="020B0604020202020204" charset="0"/>
                        </a:rPr>
                        <a:t>Write Report</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4271700"/>
                  </a:ext>
                </a:extLst>
              </a:tr>
              <a:tr h="146394">
                <a:tc>
                  <a:txBody>
                    <a:bodyPr/>
                    <a:lstStyle/>
                    <a:p>
                      <a:pPr rtl="0" fontAlgn="b">
                        <a:buNone/>
                      </a:pPr>
                      <a:r>
                        <a:rPr lang="en-US" sz="1200">
                          <a:effectLst/>
                          <a:latin typeface="Play" panose="020B0604020202020204" charset="0"/>
                        </a:rPr>
                        <a:t>Create Presentation </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6287198"/>
                  </a:ext>
                </a:extLst>
              </a:tr>
              <a:tr h="146394">
                <a:tc>
                  <a:txBody>
                    <a:bodyPr/>
                    <a:lstStyle/>
                    <a:p>
                      <a:pPr rtl="0" fontAlgn="b">
                        <a:buNone/>
                      </a:pPr>
                      <a:r>
                        <a:rPr lang="en-US" sz="1200">
                          <a:effectLst/>
                          <a:latin typeface="Play" panose="020B0604020202020204" charset="0"/>
                        </a:rPr>
                        <a:t>Rehearse Presentation </a:t>
                      </a: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buNone/>
                      </a:pPr>
                      <a:endParaRPr lang="en-US" sz="1200">
                        <a:effectLst/>
                        <a:latin typeface="Play" panose="020B0604020202020204" charset="0"/>
                      </a:endParaRPr>
                    </a:p>
                  </a:txBody>
                  <a:tcPr marL="12920" marR="12920" marT="8613" marB="86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4518263"/>
                  </a:ext>
                </a:extLst>
              </a:tr>
            </a:tbl>
          </a:graphicData>
        </a:graphic>
      </p:graphicFrame>
    </p:spTree>
    <p:extLst>
      <p:ext uri="{BB962C8B-B14F-4D97-AF65-F5344CB8AC3E}">
        <p14:creationId xmlns:p14="http://schemas.microsoft.com/office/powerpoint/2010/main" val="931959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796E10-1AC6-5A9F-9AA2-51A86D2A0AB5}"/>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FA01D10-5B26-321A-414A-4D4162F43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6495E1E-0543-3AF4-B2AD-1D8B2EE38D31}"/>
              </a:ext>
            </a:extLst>
          </p:cNvPr>
          <p:cNvSpPr>
            <a:spLocks noGrp="1"/>
          </p:cNvSpPr>
          <p:nvPr>
            <p:ph type="sldNum" sz="quarter" idx="12"/>
          </p:nvPr>
        </p:nvSpPr>
        <p:spPr>
          <a:xfrm>
            <a:off x="9321800" y="6410603"/>
            <a:ext cx="2743200" cy="365125"/>
          </a:xfrm>
        </p:spPr>
        <p:txBody>
          <a:bodyPr/>
          <a:lstStyle/>
          <a:p>
            <a:fld id="{BF02CE0C-93E6-4EA4-B77F-79739F379A28}" type="slidenum">
              <a:rPr lang="en-US" smtClean="0"/>
              <a:t>49</a:t>
            </a:fld>
            <a:endParaRPr lang="en-US"/>
          </a:p>
        </p:txBody>
      </p:sp>
      <p:sp>
        <p:nvSpPr>
          <p:cNvPr id="2" name="Title 1">
            <a:extLst>
              <a:ext uri="{FF2B5EF4-FFF2-40B4-BE49-F238E27FC236}">
                <a16:creationId xmlns:a16="http://schemas.microsoft.com/office/drawing/2014/main" id="{CC673A9C-52DE-B409-2C4A-1D4F63160305}"/>
              </a:ext>
            </a:extLst>
          </p:cNvPr>
          <p:cNvSpPr txBox="1">
            <a:spLocks/>
          </p:cNvSpPr>
          <p:nvPr/>
        </p:nvSpPr>
        <p:spPr>
          <a:xfrm>
            <a:off x="3449479" y="651752"/>
            <a:ext cx="5293042"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Play" panose="00000500000000000000" pitchFamily="2" charset="0"/>
                <a:ea typeface="Calibri"/>
                <a:cs typeface="Calibri"/>
              </a:rPr>
              <a:t>Health and Safety</a:t>
            </a:r>
          </a:p>
        </p:txBody>
      </p:sp>
      <p:sp>
        <p:nvSpPr>
          <p:cNvPr id="5" name="TextBox 4">
            <a:extLst>
              <a:ext uri="{FF2B5EF4-FFF2-40B4-BE49-F238E27FC236}">
                <a16:creationId xmlns:a16="http://schemas.microsoft.com/office/drawing/2014/main" id="{CDC1FB63-0F9D-9DBD-C5BF-CBA2F024A358}"/>
              </a:ext>
            </a:extLst>
          </p:cNvPr>
          <p:cNvSpPr txBox="1"/>
          <p:nvPr/>
        </p:nvSpPr>
        <p:spPr>
          <a:xfrm>
            <a:off x="748844" y="2283337"/>
            <a:ext cx="6276921" cy="3508653"/>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400" b="0" i="0" u="none" strike="noStrike" cap="none" normalizeH="0" baseline="0">
                <a:ln>
                  <a:noFill/>
                </a:ln>
                <a:effectLst/>
                <a:latin typeface="Play" panose="00000500000000000000" pitchFamily="2" charset="0"/>
              </a:rPr>
              <a:t>Electrical components enclosed; insulated wiring &amp; cable management.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400" b="0" i="0" u="none" strike="noStrike" cap="none" normalizeH="0" baseline="0">
                <a:ln>
                  <a:noFill/>
                </a:ln>
                <a:effectLst/>
                <a:latin typeface="Play" panose="00000500000000000000" pitchFamily="2" charset="0"/>
              </a:rPr>
              <a:t>Pinch points guarded with software limits &amp; physical barriers.</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400" b="0" i="0" u="none" strike="noStrike" cap="none" normalizeH="0" baseline="0">
                <a:ln>
                  <a:noFill/>
                </a:ln>
                <a:effectLst/>
                <a:latin typeface="Play" panose="00000500000000000000" pitchFamily="2" charset="0"/>
              </a:rPr>
              <a:t>IR sensors detect obstacles to avoid collisions.</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400" b="0" i="0" u="none" strike="noStrike" cap="none" normalizeH="0" baseline="0">
                <a:ln>
                  <a:noFill/>
                </a:ln>
                <a:effectLst/>
                <a:latin typeface="Play" panose="00000500000000000000" pitchFamily="2" charset="0"/>
              </a:rPr>
              <a:t>Operates under 80 N to reduce injury risk (150 N hazard threshold).</a:t>
            </a:r>
          </a:p>
        </p:txBody>
      </p:sp>
      <p:pic>
        <p:nvPicPr>
          <p:cNvPr id="2052" name="Picture 4" descr="Warning: Robot Crush Warning and Guidelines ANSI - Wall Sign">
            <a:extLst>
              <a:ext uri="{FF2B5EF4-FFF2-40B4-BE49-F238E27FC236}">
                <a16:creationId xmlns:a16="http://schemas.microsoft.com/office/drawing/2014/main" id="{124528B3-18A9-267D-4772-E38A660FA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314" y="1869080"/>
            <a:ext cx="3097260" cy="433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descr="A black and white logo&#10;&#10;AI-generated content may be incorrect.">
            <a:extLst>
              <a:ext uri="{FF2B5EF4-FFF2-40B4-BE49-F238E27FC236}">
                <a16:creationId xmlns:a16="http://schemas.microsoft.com/office/drawing/2014/main" id="{D556E253-582A-F468-E807-5FB394AFF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966" y="582442"/>
            <a:ext cx="4102619" cy="11874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938E6E-5B81-65E9-175A-C99E5E0F9AB6}"/>
              </a:ext>
            </a:extLst>
          </p:cNvPr>
          <p:cNvSpPr txBox="1">
            <a:spLocks/>
          </p:cNvSpPr>
          <p:nvPr/>
        </p:nvSpPr>
        <p:spPr>
          <a:xfrm>
            <a:off x="597266" y="711219"/>
            <a:ext cx="4910838"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Play" panose="00000500000000000000" pitchFamily="2" charset="0"/>
                <a:ea typeface="Calibri"/>
                <a:cs typeface="Calibri"/>
              </a:rPr>
              <a:t>Project Overview</a:t>
            </a:r>
          </a:p>
        </p:txBody>
      </p:sp>
      <p:sp>
        <p:nvSpPr>
          <p:cNvPr id="4" name="TextBox 3">
            <a:extLst>
              <a:ext uri="{FF2B5EF4-FFF2-40B4-BE49-F238E27FC236}">
                <a16:creationId xmlns:a16="http://schemas.microsoft.com/office/drawing/2014/main" id="{156C9C38-6CB3-1A0E-F378-ABC731734155}"/>
              </a:ext>
            </a:extLst>
          </p:cNvPr>
          <p:cNvSpPr txBox="1"/>
          <p:nvPr/>
        </p:nvSpPr>
        <p:spPr>
          <a:xfrm>
            <a:off x="430879" y="1900527"/>
            <a:ext cx="5182521" cy="4816703"/>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bg1"/>
                </a:solidFill>
                <a:latin typeface="Play" panose="00000500000000000000" pitchFamily="2" charset="0"/>
                <a:ea typeface="Calibri" panose="020F0502020204030204" pitchFamily="34" charset="0"/>
                <a:cs typeface="Calibri" panose="020F0502020204030204" pitchFamily="34" charset="0"/>
              </a:rPr>
              <a:t>Martian Rover designed for Solar Panel cleaning.</a:t>
            </a:r>
          </a:p>
          <a:p>
            <a:endParaRPr lang="en-US" sz="2200">
              <a:solidFill>
                <a:schemeClr val="bg1"/>
              </a:solidFill>
              <a:latin typeface="Play" panose="00000500000000000000"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a:solidFill>
                  <a:schemeClr val="bg1"/>
                </a:solidFill>
                <a:latin typeface="Play" panose="00000500000000000000" pitchFamily="2" charset="0"/>
                <a:ea typeface="Calibri" panose="020F0502020204030204" pitchFamily="34" charset="0"/>
                <a:cs typeface="Calibri" panose="020F0502020204030204" pitchFamily="34" charset="0"/>
              </a:rPr>
              <a:t>Autonomous Navigation &amp; Obstacle Avoidance so there is no need for user control.</a:t>
            </a:r>
          </a:p>
          <a:p>
            <a:pPr marL="285750" indent="-285750">
              <a:buFont typeface="Arial" panose="020B0604020202020204" pitchFamily="34" charset="0"/>
              <a:buChar char="•"/>
            </a:pPr>
            <a:endParaRPr lang="en-US" sz="2200">
              <a:solidFill>
                <a:schemeClr val="bg1"/>
              </a:solidFill>
              <a:latin typeface="Play" panose="00000500000000000000"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a:solidFill>
                  <a:schemeClr val="bg1"/>
                </a:solidFill>
                <a:latin typeface="Play" panose="00000500000000000000" pitchFamily="2" charset="0"/>
                <a:ea typeface="Calibri" panose="020F0502020204030204" pitchFamily="34" charset="0"/>
                <a:cs typeface="Calibri" panose="020F0502020204030204" pitchFamily="34" charset="0"/>
              </a:rPr>
              <a:t>The rover navigates towards to solar panel, Aligns to clean the panel and log the cleaning before returning to initial position.</a:t>
            </a:r>
          </a:p>
          <a:p>
            <a:pPr marL="285750" indent="-285750">
              <a:buFont typeface="Arial" panose="020B0604020202020204" pitchFamily="34" charset="0"/>
              <a:buChar char="•"/>
            </a:pPr>
            <a:endParaRPr lang="en-US" sz="2200">
              <a:solidFill>
                <a:schemeClr val="bg1"/>
              </a:solidFill>
              <a:latin typeface="Play" panose="00000500000000000000"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a:solidFill>
                  <a:schemeClr val="bg1"/>
                </a:solidFill>
                <a:latin typeface="Play" panose="00000500000000000000" pitchFamily="2" charset="0"/>
                <a:ea typeface="Calibri" panose="020F0502020204030204" pitchFamily="34" charset="0"/>
                <a:cs typeface="Calibri" panose="020F0502020204030204" pitchFamily="34" charset="0"/>
              </a:rPr>
              <a:t>Dimensions: 31.72” x 28.46” x 27.15” </a:t>
            </a:r>
          </a:p>
          <a:p>
            <a:pPr marL="285750" indent="-285750">
              <a:buFont typeface="Arial" panose="020B0604020202020204" pitchFamily="34" charset="0"/>
              <a:buChar char="•"/>
            </a:pPr>
            <a:endParaRPr lang="en-US" sz="2100">
              <a:solidFill>
                <a:schemeClr val="bg1"/>
              </a:solidFill>
              <a:latin typeface="Play" panose="00000500000000000000" pitchFamily="2" charset="0"/>
              <a:cs typeface="Aptos Serif" panose="02020604070405020304" pitchFamily="18" charset="0"/>
            </a:endParaRPr>
          </a:p>
        </p:txBody>
      </p:sp>
      <p:sp>
        <p:nvSpPr>
          <p:cNvPr id="3" name="Slide Number Placeholder 2">
            <a:extLst>
              <a:ext uri="{FF2B5EF4-FFF2-40B4-BE49-F238E27FC236}">
                <a16:creationId xmlns:a16="http://schemas.microsoft.com/office/drawing/2014/main" id="{36C3A04B-F319-62B5-9FE8-5779B5621C13}"/>
              </a:ext>
            </a:extLst>
          </p:cNvPr>
          <p:cNvSpPr>
            <a:spLocks noGrp="1"/>
          </p:cNvSpPr>
          <p:nvPr>
            <p:ph type="sldNum" sz="quarter" idx="12"/>
          </p:nvPr>
        </p:nvSpPr>
        <p:spPr/>
        <p:txBody>
          <a:bodyPr/>
          <a:lstStyle/>
          <a:p>
            <a:fld id="{BF02CE0C-93E6-4EA4-B77F-79739F379A28}" type="slidenum">
              <a:rPr lang="en-US" smtClean="0">
                <a:solidFill>
                  <a:schemeClr val="bg1"/>
                </a:solidFill>
              </a:rPr>
              <a:t>5</a:t>
            </a:fld>
            <a:endParaRPr lang="en-US">
              <a:solidFill>
                <a:schemeClr val="bg1"/>
              </a:solidFill>
            </a:endParaRPr>
          </a:p>
        </p:txBody>
      </p:sp>
      <p:pic>
        <p:nvPicPr>
          <p:cNvPr id="7" name="Picture 6" descr="A robot with wheels&#10;&#10;AI-generated content may be incorrect.">
            <a:extLst>
              <a:ext uri="{FF2B5EF4-FFF2-40B4-BE49-F238E27FC236}">
                <a16:creationId xmlns:a16="http://schemas.microsoft.com/office/drawing/2014/main" id="{46894845-03F1-C446-6047-4749492DA4E2}"/>
              </a:ext>
            </a:extLst>
          </p:cNvPr>
          <p:cNvPicPr>
            <a:picLocks noChangeAspect="1"/>
          </p:cNvPicPr>
          <p:nvPr/>
        </p:nvPicPr>
        <p:blipFill>
          <a:blip r:embed="rId3">
            <a:extLst>
              <a:ext uri="{28A0092B-C50C-407E-A947-70E740481C1C}">
                <a14:useLocalDpi xmlns:a14="http://schemas.microsoft.com/office/drawing/2010/main" val="0"/>
              </a:ext>
            </a:extLst>
          </a:blip>
          <a:srcRect l="19639" t="6186" r="16341" b="3643"/>
          <a:stretch>
            <a:fillRect/>
          </a:stretch>
        </p:blipFill>
        <p:spPr>
          <a:xfrm>
            <a:off x="6236657" y="1900527"/>
            <a:ext cx="5293236" cy="4193675"/>
          </a:xfrm>
          <a:prstGeom prst="rect">
            <a:avLst/>
          </a:prstGeom>
        </p:spPr>
      </p:pic>
      <p:cxnSp>
        <p:nvCxnSpPr>
          <p:cNvPr id="9" name="Straight Arrow Connector 8">
            <a:extLst>
              <a:ext uri="{FF2B5EF4-FFF2-40B4-BE49-F238E27FC236}">
                <a16:creationId xmlns:a16="http://schemas.microsoft.com/office/drawing/2014/main" id="{72E00DAC-0F59-2953-C65D-F373E5C9CEF2}"/>
              </a:ext>
            </a:extLst>
          </p:cNvPr>
          <p:cNvCxnSpPr>
            <a:cxnSpLocks/>
          </p:cNvCxnSpPr>
          <p:nvPr/>
        </p:nvCxnSpPr>
        <p:spPr>
          <a:xfrm>
            <a:off x="6831966" y="4883085"/>
            <a:ext cx="1878401" cy="603315"/>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3376168-5BF3-F01D-E9F2-EA8634750800}"/>
              </a:ext>
            </a:extLst>
          </p:cNvPr>
          <p:cNvCxnSpPr>
            <a:cxnSpLocks/>
          </p:cNvCxnSpPr>
          <p:nvPr/>
        </p:nvCxnSpPr>
        <p:spPr>
          <a:xfrm flipH="1">
            <a:off x="8969439" y="5090474"/>
            <a:ext cx="2025521" cy="395926"/>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D3907A5-E53D-4D22-FE82-8D74530C7201}"/>
              </a:ext>
            </a:extLst>
          </p:cNvPr>
          <p:cNvCxnSpPr>
            <a:cxnSpLocks/>
          </p:cNvCxnSpPr>
          <p:nvPr/>
        </p:nvCxnSpPr>
        <p:spPr>
          <a:xfrm>
            <a:off x="11055335" y="2375555"/>
            <a:ext cx="0" cy="2649603"/>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5D318A-D269-6EA1-E601-A8FE520F97C7}"/>
              </a:ext>
            </a:extLst>
          </p:cNvPr>
          <p:cNvSpPr txBox="1"/>
          <p:nvPr/>
        </p:nvSpPr>
        <p:spPr>
          <a:xfrm>
            <a:off x="6975835" y="5184742"/>
            <a:ext cx="914400" cy="369332"/>
          </a:xfrm>
          <a:prstGeom prst="rect">
            <a:avLst/>
          </a:prstGeom>
          <a:noFill/>
        </p:spPr>
        <p:txBody>
          <a:bodyPr wrap="square" rtlCol="0">
            <a:spAutoFit/>
          </a:bodyPr>
          <a:lstStyle/>
          <a:p>
            <a:r>
              <a:rPr lang="en-US">
                <a:solidFill>
                  <a:srgbClr val="FF0000"/>
                </a:solidFill>
                <a:latin typeface="Play" panose="020B0604020202020204" charset="0"/>
              </a:rPr>
              <a:t>31.72”</a:t>
            </a:r>
          </a:p>
        </p:txBody>
      </p:sp>
      <p:sp>
        <p:nvSpPr>
          <p:cNvPr id="21" name="TextBox 20">
            <a:extLst>
              <a:ext uri="{FF2B5EF4-FFF2-40B4-BE49-F238E27FC236}">
                <a16:creationId xmlns:a16="http://schemas.microsoft.com/office/drawing/2014/main" id="{69A3B097-DF18-1A1B-9DE1-1738AC17A1CA}"/>
              </a:ext>
            </a:extLst>
          </p:cNvPr>
          <p:cNvSpPr txBox="1"/>
          <p:nvPr/>
        </p:nvSpPr>
        <p:spPr>
          <a:xfrm>
            <a:off x="9890827" y="5350554"/>
            <a:ext cx="914400" cy="369332"/>
          </a:xfrm>
          <a:prstGeom prst="rect">
            <a:avLst/>
          </a:prstGeom>
          <a:noFill/>
        </p:spPr>
        <p:txBody>
          <a:bodyPr wrap="square" rtlCol="0">
            <a:spAutoFit/>
          </a:bodyPr>
          <a:lstStyle/>
          <a:p>
            <a:r>
              <a:rPr lang="en-US">
                <a:solidFill>
                  <a:srgbClr val="FF0000"/>
                </a:solidFill>
                <a:latin typeface="Play" panose="020B0604020202020204" charset="0"/>
              </a:rPr>
              <a:t>28.46”</a:t>
            </a:r>
          </a:p>
        </p:txBody>
      </p:sp>
      <p:sp>
        <p:nvSpPr>
          <p:cNvPr id="22" name="TextBox 21">
            <a:extLst>
              <a:ext uri="{FF2B5EF4-FFF2-40B4-BE49-F238E27FC236}">
                <a16:creationId xmlns:a16="http://schemas.microsoft.com/office/drawing/2014/main" id="{23B0E331-ED33-11F6-8EC3-ED1FD15E4B75}"/>
              </a:ext>
            </a:extLst>
          </p:cNvPr>
          <p:cNvSpPr txBox="1"/>
          <p:nvPr/>
        </p:nvSpPr>
        <p:spPr>
          <a:xfrm>
            <a:off x="10080560" y="2716490"/>
            <a:ext cx="914400" cy="369332"/>
          </a:xfrm>
          <a:prstGeom prst="rect">
            <a:avLst/>
          </a:prstGeom>
          <a:noFill/>
        </p:spPr>
        <p:txBody>
          <a:bodyPr wrap="square" rtlCol="0">
            <a:spAutoFit/>
          </a:bodyPr>
          <a:lstStyle/>
          <a:p>
            <a:r>
              <a:rPr lang="en-US">
                <a:solidFill>
                  <a:srgbClr val="FF0000"/>
                </a:solidFill>
                <a:latin typeface="Play" panose="020B0604020202020204" charset="0"/>
              </a:rPr>
              <a:t>27.15”</a:t>
            </a:r>
          </a:p>
        </p:txBody>
      </p:sp>
    </p:spTree>
    <p:extLst>
      <p:ext uri="{BB962C8B-B14F-4D97-AF65-F5344CB8AC3E}">
        <p14:creationId xmlns:p14="http://schemas.microsoft.com/office/powerpoint/2010/main" val="1279124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746BD8-A62A-B665-0119-EE3BF735F696}"/>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BD06D911-935E-3B4A-D082-7F708C3F8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98A9967-24AA-FDEC-2601-3127780600A0}"/>
              </a:ext>
            </a:extLst>
          </p:cNvPr>
          <p:cNvSpPr>
            <a:spLocks noGrp="1"/>
          </p:cNvSpPr>
          <p:nvPr>
            <p:ph type="sldNum" sz="quarter" idx="12"/>
          </p:nvPr>
        </p:nvSpPr>
        <p:spPr/>
        <p:txBody>
          <a:bodyPr/>
          <a:lstStyle/>
          <a:p>
            <a:fld id="{BF02CE0C-93E6-4EA4-B77F-79739F379A28}" type="slidenum">
              <a:rPr lang="en-US" smtClean="0"/>
              <a:t>50</a:t>
            </a:fld>
            <a:endParaRPr lang="en-US"/>
          </a:p>
        </p:txBody>
      </p:sp>
      <p:sp>
        <p:nvSpPr>
          <p:cNvPr id="3" name="TextBox 2">
            <a:extLst>
              <a:ext uri="{FF2B5EF4-FFF2-40B4-BE49-F238E27FC236}">
                <a16:creationId xmlns:a16="http://schemas.microsoft.com/office/drawing/2014/main" id="{E0630B49-21FA-A52C-7B0D-235687AA9CD4}"/>
              </a:ext>
            </a:extLst>
          </p:cNvPr>
          <p:cNvSpPr txBox="1"/>
          <p:nvPr/>
        </p:nvSpPr>
        <p:spPr>
          <a:xfrm>
            <a:off x="551668" y="2002978"/>
            <a:ext cx="11007985" cy="4093428"/>
          </a:xfrm>
          <a:prstGeom prst="rect">
            <a:avLst/>
          </a:prstGeom>
          <a:noFill/>
        </p:spPr>
        <p:txBody>
          <a:bodyPr wrap="square" rtlCol="0">
            <a:spAutoFit/>
          </a:bodyPr>
          <a:lstStyle/>
          <a:p>
            <a:r>
              <a:rPr lang="en-US" sz="2000" b="1">
                <a:latin typeface="Play" panose="020B0604020202020204" charset="0"/>
              </a:rPr>
              <a:t>Solar Panel Efficiency Monitoring</a:t>
            </a:r>
            <a:br>
              <a:rPr lang="en-US" sz="2000">
                <a:latin typeface="Play" panose="020B0604020202020204" charset="0"/>
              </a:rPr>
            </a:br>
            <a:r>
              <a:rPr lang="en-US" sz="2000">
                <a:latin typeface="Play" panose="020B0604020202020204" charset="0"/>
              </a:rPr>
              <a:t>Add onboard sensors to track solar panel voltage and current before and after cleaning. This would quantify the effectiveness of each cleaning cycle and validate performance gains in real time.</a:t>
            </a:r>
          </a:p>
          <a:p>
            <a:endParaRPr lang="en-US" sz="2000">
              <a:latin typeface="Play" panose="020B0604020202020204" charset="0"/>
            </a:endParaRPr>
          </a:p>
          <a:p>
            <a:r>
              <a:rPr lang="en-US" sz="2000" b="1">
                <a:latin typeface="Play" panose="020B0604020202020204" charset="0"/>
              </a:rPr>
              <a:t>Autonomous Charging Station</a:t>
            </a:r>
            <a:br>
              <a:rPr lang="en-US" sz="2000">
                <a:latin typeface="Play" panose="020B0604020202020204" charset="0"/>
              </a:rPr>
            </a:br>
            <a:r>
              <a:rPr lang="en-US" sz="2000">
                <a:latin typeface="Play" panose="020B0604020202020204" charset="0"/>
              </a:rPr>
              <a:t>Design a self-docking system to allow Astraeus to autonomously recharge between cleaning missions, increasing runtime and supporting long-term autonomous operation.</a:t>
            </a:r>
          </a:p>
          <a:p>
            <a:endParaRPr lang="en-US" sz="2000">
              <a:latin typeface="Play" panose="020B0604020202020204" charset="0"/>
            </a:endParaRPr>
          </a:p>
          <a:p>
            <a:r>
              <a:rPr lang="en-US" sz="2000" b="1">
                <a:latin typeface="Play" panose="020B0604020202020204" charset="0"/>
              </a:rPr>
              <a:t>Stepper Motors for Robotic Arm</a:t>
            </a:r>
            <a:br>
              <a:rPr lang="en-US" sz="2000">
                <a:latin typeface="Play" panose="020B0604020202020204" charset="0"/>
              </a:rPr>
            </a:br>
            <a:r>
              <a:rPr lang="en-US" sz="2000">
                <a:latin typeface="Play" panose="020B0604020202020204" charset="0"/>
              </a:rPr>
              <a:t>Replace high-current servos with precise stepper motors to improve positional accuracy and durability. The existing power budget supports this upgrade and would enable smoother motion and better torque control.</a:t>
            </a:r>
          </a:p>
        </p:txBody>
      </p:sp>
      <p:sp>
        <p:nvSpPr>
          <p:cNvPr id="6" name="Title 1">
            <a:extLst>
              <a:ext uri="{FF2B5EF4-FFF2-40B4-BE49-F238E27FC236}">
                <a16:creationId xmlns:a16="http://schemas.microsoft.com/office/drawing/2014/main" id="{69785045-2044-1815-DC7D-FAF544F6CF7F}"/>
              </a:ext>
            </a:extLst>
          </p:cNvPr>
          <p:cNvSpPr txBox="1">
            <a:spLocks/>
          </p:cNvSpPr>
          <p:nvPr/>
        </p:nvSpPr>
        <p:spPr>
          <a:xfrm>
            <a:off x="3140445" y="720496"/>
            <a:ext cx="5911109"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Play" panose="00000500000000000000" pitchFamily="2" charset="0"/>
                <a:ea typeface="Calibri"/>
                <a:cs typeface="Calibri"/>
              </a:rPr>
              <a:t>Future Improvements</a:t>
            </a:r>
          </a:p>
        </p:txBody>
      </p:sp>
    </p:spTree>
    <p:extLst>
      <p:ext uri="{BB962C8B-B14F-4D97-AF65-F5344CB8AC3E}">
        <p14:creationId xmlns:p14="http://schemas.microsoft.com/office/powerpoint/2010/main" val="33335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5A4106-077E-DF5C-6407-E4EEC8BA3FFF}"/>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EC7C589C-02E0-97DA-371F-BF9E0324A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D8E2B4-1DFD-1766-737F-ECC7851313D3}"/>
              </a:ext>
            </a:extLst>
          </p:cNvPr>
          <p:cNvSpPr>
            <a:spLocks noGrp="1"/>
          </p:cNvSpPr>
          <p:nvPr>
            <p:ph type="sldNum" sz="quarter" idx="12"/>
          </p:nvPr>
        </p:nvSpPr>
        <p:spPr/>
        <p:txBody>
          <a:bodyPr/>
          <a:lstStyle/>
          <a:p>
            <a:fld id="{BF02CE0C-93E6-4EA4-B77F-79739F379A28}" type="slidenum">
              <a:rPr lang="en-US" smtClean="0"/>
              <a:t>51</a:t>
            </a:fld>
            <a:endParaRPr lang="en-US"/>
          </a:p>
        </p:txBody>
      </p:sp>
      <p:sp>
        <p:nvSpPr>
          <p:cNvPr id="3" name="TextBox 2">
            <a:extLst>
              <a:ext uri="{FF2B5EF4-FFF2-40B4-BE49-F238E27FC236}">
                <a16:creationId xmlns:a16="http://schemas.microsoft.com/office/drawing/2014/main" id="{1ED8E6CA-30B4-02FC-E703-FEBFFC54D5F9}"/>
              </a:ext>
            </a:extLst>
          </p:cNvPr>
          <p:cNvSpPr txBox="1"/>
          <p:nvPr/>
        </p:nvSpPr>
        <p:spPr>
          <a:xfrm>
            <a:off x="551669" y="2002978"/>
            <a:ext cx="5637464" cy="4062651"/>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1600" b="0" i="0" u="none" strike="noStrike" cap="none" normalizeH="0" baseline="0">
                <a:ln>
                  <a:noFill/>
                </a:ln>
                <a:effectLst/>
                <a:latin typeface="Play" panose="00000500000000000000" pitchFamily="2" charset="0"/>
              </a:rPr>
              <a:t>Proved viability of the concept as a scalable solution for solar maintenance on Mars using terrestrial-grade components</a:t>
            </a:r>
          </a:p>
          <a:p>
            <a:pPr marL="800100" lvl="1" indent="-342900" defTabSz="914400" eaLnBrk="0" fontAlgn="base" hangingPunct="0">
              <a:spcBef>
                <a:spcPct val="0"/>
              </a:spcBef>
              <a:spcAft>
                <a:spcPts val="1200"/>
              </a:spcAft>
              <a:buFont typeface="Arial" panose="020B0604020202020204" pitchFamily="34" charset="0"/>
              <a:buChar char="•"/>
            </a:pPr>
            <a:r>
              <a:rPr kumimoji="0" lang="en-US" altLang="en-US" sz="1600" b="0" i="0" u="none" strike="noStrike" cap="none" normalizeH="0" baseline="0">
                <a:ln>
                  <a:noFill/>
                </a:ln>
                <a:effectLst/>
                <a:latin typeface="Play" panose="00000500000000000000" pitchFamily="2" charset="0"/>
              </a:rPr>
              <a:t>Built and tested a modular rover using readily available materials and 3D-printed PETG parts</a:t>
            </a:r>
          </a:p>
          <a:p>
            <a:pPr marL="800100" lvl="1" indent="-342900" defTabSz="914400" eaLnBrk="0" fontAlgn="base" hangingPunct="0">
              <a:spcBef>
                <a:spcPct val="0"/>
              </a:spcBef>
              <a:spcAft>
                <a:spcPts val="1200"/>
              </a:spcAft>
              <a:buFont typeface="Arial" panose="020B0604020202020204" pitchFamily="34" charset="0"/>
              <a:buChar char="•"/>
            </a:pPr>
            <a:r>
              <a:rPr kumimoji="0" lang="en-US" altLang="en-US" sz="1600" b="0" i="0" u="none" strike="noStrike" cap="none" normalizeH="0" baseline="0">
                <a:ln>
                  <a:noFill/>
                </a:ln>
                <a:effectLst/>
                <a:latin typeface="Play" panose="00000500000000000000" pitchFamily="2" charset="0"/>
              </a:rPr>
              <a:t>Performed autonomous cleaning cycles with a 5-axis robotic arm and variable-speed brush system</a:t>
            </a:r>
          </a:p>
          <a:p>
            <a:pPr marL="800100" lvl="1" indent="-342900" defTabSz="914400" eaLnBrk="0" fontAlgn="base" hangingPunct="0">
              <a:spcBef>
                <a:spcPct val="0"/>
              </a:spcBef>
              <a:spcAft>
                <a:spcPts val="1200"/>
              </a:spcAft>
              <a:buFont typeface="Arial" panose="020B0604020202020204" pitchFamily="34" charset="0"/>
              <a:buChar char="•"/>
            </a:pPr>
            <a:r>
              <a:rPr kumimoji="0" lang="en-US" altLang="en-US" sz="1600" b="0" i="0" u="none" strike="noStrike" cap="none" normalizeH="0" baseline="0">
                <a:ln>
                  <a:noFill/>
                </a:ln>
                <a:effectLst/>
                <a:latin typeface="Play" panose="00000500000000000000" pitchFamily="2" charset="0"/>
              </a:rPr>
              <a:t>Use </a:t>
            </a:r>
            <a:r>
              <a:rPr kumimoji="0" lang="en-US" altLang="en-US" sz="1600" b="0" i="0" u="none" strike="noStrike" cap="none" normalizeH="0" baseline="0" err="1">
                <a:ln>
                  <a:noFill/>
                </a:ln>
                <a:effectLst/>
                <a:latin typeface="Play" panose="00000500000000000000" pitchFamily="2" charset="0"/>
              </a:rPr>
              <a:t>AprilTag</a:t>
            </a:r>
            <a:r>
              <a:rPr kumimoji="0" lang="en-US" altLang="en-US" sz="1600" b="0" i="0" u="none" strike="noStrike" cap="none" normalizeH="0" baseline="0">
                <a:ln>
                  <a:noFill/>
                </a:ln>
                <a:effectLst/>
                <a:latin typeface="Play" panose="00000500000000000000" pitchFamily="2" charset="0"/>
              </a:rPr>
              <a:t> detection and IR sensors to locate and align with solar panel</a:t>
            </a:r>
          </a:p>
          <a:p>
            <a:pPr marL="800100" lvl="1" indent="-342900" defTabSz="914400" eaLnBrk="0" fontAlgn="base" hangingPunct="0">
              <a:spcBef>
                <a:spcPct val="0"/>
              </a:spcBef>
              <a:spcAft>
                <a:spcPts val="1200"/>
              </a:spcAft>
              <a:buFont typeface="Arial" panose="020B0604020202020204" pitchFamily="34" charset="0"/>
              <a:buChar char="•"/>
            </a:pPr>
            <a:r>
              <a:rPr kumimoji="0" lang="en-US" altLang="en-US" sz="1600" b="0" i="0" u="none" strike="noStrike" cap="none" normalizeH="0" baseline="0">
                <a:ln>
                  <a:noFill/>
                </a:ln>
                <a:effectLst/>
                <a:latin typeface="Play" panose="00000500000000000000" pitchFamily="2" charset="0"/>
              </a:rPr>
              <a:t>Logged system activity including alignment, cleaning events, and return-to-base operations</a:t>
            </a:r>
          </a:p>
          <a:p>
            <a:pPr marL="800100" lvl="1" indent="-342900" defTabSz="914400" eaLnBrk="0" fontAlgn="base" hangingPunct="0">
              <a:spcBef>
                <a:spcPct val="0"/>
              </a:spcBef>
              <a:spcAft>
                <a:spcPts val="1200"/>
              </a:spcAft>
              <a:buFont typeface="Arial" panose="020B0604020202020204" pitchFamily="34" charset="0"/>
              <a:buChar char="•"/>
            </a:pPr>
            <a:r>
              <a:rPr kumimoji="0" lang="en-US" altLang="en-US" sz="1600" b="0" i="0" u="none" strike="noStrike" cap="none" normalizeH="0" baseline="0">
                <a:ln>
                  <a:noFill/>
                </a:ln>
                <a:effectLst/>
                <a:latin typeface="Play" panose="00000500000000000000" pitchFamily="2" charset="0"/>
              </a:rPr>
              <a:t>Validated subsystem performance through final testing in controlled regolith environment.</a:t>
            </a:r>
          </a:p>
        </p:txBody>
      </p:sp>
      <p:sp>
        <p:nvSpPr>
          <p:cNvPr id="6" name="Title 1">
            <a:extLst>
              <a:ext uri="{FF2B5EF4-FFF2-40B4-BE49-F238E27FC236}">
                <a16:creationId xmlns:a16="http://schemas.microsoft.com/office/drawing/2014/main" id="{F2A54ED5-96AF-9268-D5E0-977F2EE45E3E}"/>
              </a:ext>
            </a:extLst>
          </p:cNvPr>
          <p:cNvSpPr txBox="1">
            <a:spLocks/>
          </p:cNvSpPr>
          <p:nvPr/>
        </p:nvSpPr>
        <p:spPr>
          <a:xfrm>
            <a:off x="3140445" y="720496"/>
            <a:ext cx="5911109"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Play" panose="00000500000000000000" pitchFamily="2" charset="0"/>
                <a:ea typeface="Calibri"/>
                <a:cs typeface="Calibri"/>
              </a:rPr>
              <a:t>Summary &amp; Conclusion </a:t>
            </a:r>
          </a:p>
        </p:txBody>
      </p:sp>
      <p:pic>
        <p:nvPicPr>
          <p:cNvPr id="1026" name="Picture 2" descr="How to clean your solar panels - Freedom Forever">
            <a:extLst>
              <a:ext uri="{FF2B5EF4-FFF2-40B4-BE49-F238E27FC236}">
                <a16:creationId xmlns:a16="http://schemas.microsoft.com/office/drawing/2014/main" id="{D65064F4-5420-CF27-7682-A5AD8591F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991" y="1650394"/>
            <a:ext cx="2846896" cy="1480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E5832B-72D2-C36F-D950-A905DA6D7C08}"/>
              </a:ext>
            </a:extLst>
          </p:cNvPr>
          <p:cNvSpPr txBox="1"/>
          <p:nvPr/>
        </p:nvSpPr>
        <p:spPr>
          <a:xfrm>
            <a:off x="6560993" y="3130928"/>
            <a:ext cx="4722890" cy="523220"/>
          </a:xfrm>
          <a:prstGeom prst="rect">
            <a:avLst/>
          </a:prstGeom>
          <a:noFill/>
        </p:spPr>
        <p:txBody>
          <a:bodyPr wrap="square" rtlCol="0">
            <a:spAutoFit/>
          </a:bodyPr>
          <a:lstStyle/>
          <a:p>
            <a:pPr algn="ctr"/>
            <a:r>
              <a:rPr lang="en-US" sz="1400">
                <a:latin typeface="Play" panose="020B0604020202020204" charset="0"/>
              </a:rPr>
              <a:t>Visual comparison depicting potential cleaning effectiveness of Astraeus (Spring 2025)</a:t>
            </a:r>
          </a:p>
        </p:txBody>
      </p:sp>
      <p:pic>
        <p:nvPicPr>
          <p:cNvPr id="13314" name="Picture 2">
            <a:extLst>
              <a:ext uri="{FF2B5EF4-FFF2-40B4-BE49-F238E27FC236}">
                <a16:creationId xmlns:a16="http://schemas.microsoft.com/office/drawing/2014/main" id="{79EFCADA-11E6-695B-E142-B73CAB9BF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684" y="3682864"/>
            <a:ext cx="3365509" cy="25241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13F85B-4F92-BA72-E08D-424E8368730C}"/>
              </a:ext>
            </a:extLst>
          </p:cNvPr>
          <p:cNvSpPr txBox="1"/>
          <p:nvPr/>
        </p:nvSpPr>
        <p:spPr>
          <a:xfrm>
            <a:off x="6874418" y="6206248"/>
            <a:ext cx="4096039" cy="523220"/>
          </a:xfrm>
          <a:prstGeom prst="rect">
            <a:avLst/>
          </a:prstGeom>
          <a:noFill/>
        </p:spPr>
        <p:txBody>
          <a:bodyPr wrap="square" rtlCol="0">
            <a:spAutoFit/>
          </a:bodyPr>
          <a:lstStyle/>
          <a:p>
            <a:pPr algn="ctr"/>
            <a:r>
              <a:rPr lang="en-US" sz="1400">
                <a:latin typeface="Play" panose="020B0604020202020204" charset="0"/>
              </a:rPr>
              <a:t>Visual comparison depicting the cleaning effectiveness of Astraeus.</a:t>
            </a:r>
          </a:p>
        </p:txBody>
      </p:sp>
    </p:spTree>
    <p:extLst>
      <p:ext uri="{BB962C8B-B14F-4D97-AF65-F5344CB8AC3E}">
        <p14:creationId xmlns:p14="http://schemas.microsoft.com/office/powerpoint/2010/main" val="1747162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3C0ED-9953-BA29-A80D-6242F49648A1}"/>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D7B6F64A-E064-CAC1-B7F7-E2FBA3B7A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FC249BC-AA40-BAB4-A3DB-6A893FDF0DC0}"/>
              </a:ext>
            </a:extLst>
          </p:cNvPr>
          <p:cNvSpPr>
            <a:spLocks noGrp="1"/>
          </p:cNvSpPr>
          <p:nvPr>
            <p:ph type="sldNum" sz="quarter" idx="12"/>
          </p:nvPr>
        </p:nvSpPr>
        <p:spPr/>
        <p:txBody>
          <a:bodyPr/>
          <a:lstStyle/>
          <a:p>
            <a:fld id="{BF02CE0C-93E6-4EA4-B77F-79739F379A28}" type="slidenum">
              <a:rPr lang="en-US" smtClean="0"/>
              <a:t>52</a:t>
            </a:fld>
            <a:endParaRPr lang="en-US"/>
          </a:p>
        </p:txBody>
      </p:sp>
      <p:sp>
        <p:nvSpPr>
          <p:cNvPr id="2" name="Title 1">
            <a:extLst>
              <a:ext uri="{FF2B5EF4-FFF2-40B4-BE49-F238E27FC236}">
                <a16:creationId xmlns:a16="http://schemas.microsoft.com/office/drawing/2014/main" id="{378295A5-9D2F-3E06-5297-1402E0176AE4}"/>
              </a:ext>
            </a:extLst>
          </p:cNvPr>
          <p:cNvSpPr txBox="1">
            <a:spLocks/>
          </p:cNvSpPr>
          <p:nvPr/>
        </p:nvSpPr>
        <p:spPr>
          <a:xfrm>
            <a:off x="3140445" y="651752"/>
            <a:ext cx="5911109"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Play" panose="00000500000000000000" pitchFamily="2" charset="0"/>
                <a:ea typeface="Calibri"/>
                <a:cs typeface="Calibri"/>
              </a:rPr>
              <a:t>References</a:t>
            </a:r>
          </a:p>
        </p:txBody>
      </p:sp>
      <p:sp>
        <p:nvSpPr>
          <p:cNvPr id="5" name="TextBox 4">
            <a:extLst>
              <a:ext uri="{FF2B5EF4-FFF2-40B4-BE49-F238E27FC236}">
                <a16:creationId xmlns:a16="http://schemas.microsoft.com/office/drawing/2014/main" id="{1EAC64DF-5EF6-5C00-A59D-B7AC4A3BB781}"/>
              </a:ext>
            </a:extLst>
          </p:cNvPr>
          <p:cNvSpPr txBox="1"/>
          <p:nvPr/>
        </p:nvSpPr>
        <p:spPr>
          <a:xfrm>
            <a:off x="165099" y="1388303"/>
            <a:ext cx="11861799" cy="5826660"/>
          </a:xfrm>
          <a:prstGeom prst="rect">
            <a:avLst/>
          </a:prstGeom>
          <a:noFill/>
        </p:spPr>
        <p:txBody>
          <a:bodyPr wrap="square" rtlCol="0">
            <a:spAutoFit/>
          </a:bodyPr>
          <a:lstStyle/>
          <a:p>
            <a:pPr fontAlgn="base"/>
            <a:br>
              <a:rPr lang="en-US"/>
            </a:br>
            <a:r>
              <a:rPr lang="en-US">
                <a:latin typeface="Play" panose="020B0604020202020204" charset="0"/>
              </a:rPr>
              <a:t>[1] Yvonne K. McKenna, “Humans to Mars,” NASA, Online. Available at: </a:t>
            </a:r>
            <a:r>
              <a:rPr lang="en-US">
                <a:latin typeface="Play" panose="020B0604020202020204" charset="0"/>
                <a:hlinkClick r:id="rId3"/>
              </a:rPr>
              <a:t>https://www.nasa.gov/humans-in-space/humans-to-mars</a:t>
            </a:r>
            <a:r>
              <a:rPr lang="en-US">
                <a:latin typeface="Play" panose="020B0604020202020204" charset="0"/>
              </a:rPr>
              <a:t>.  </a:t>
            </a:r>
          </a:p>
          <a:p>
            <a:pPr fontAlgn="base"/>
            <a:r>
              <a:rPr lang="en-US">
                <a:latin typeface="Play" panose="020B0604020202020204" charset="0"/>
              </a:rPr>
              <a:t>​</a:t>
            </a:r>
          </a:p>
          <a:p>
            <a:pPr fontAlgn="base"/>
            <a:r>
              <a:rPr lang="en-US">
                <a:latin typeface="Play" panose="020B0604020202020204" charset="0"/>
              </a:rPr>
              <a:t>[2] NASA, "Mars Exploration Rover (MER) - Opportunity," NASA Science, </a:t>
            </a:r>
            <a:r>
              <a:rPr lang="en-US">
                <a:latin typeface="Play" panose="020B0604020202020204" charset="0"/>
                <a:hlinkClick r:id="rId4"/>
              </a:rPr>
              <a:t>https://science.nasa.gov/mission/mer-opportunity/</a:t>
            </a:r>
            <a:r>
              <a:rPr lang="en-US">
                <a:latin typeface="Play" panose="020B0604020202020204" charset="0"/>
              </a:rPr>
              <a:t> (accessed Jul. 15, 2025).</a:t>
            </a:r>
          </a:p>
          <a:p>
            <a:pPr fontAlgn="base"/>
            <a:r>
              <a:rPr lang="en-US">
                <a:latin typeface="Play" panose="020B0604020202020204" charset="0"/>
              </a:rPr>
              <a:t> </a:t>
            </a:r>
          </a:p>
          <a:p>
            <a:pPr fontAlgn="base"/>
            <a:r>
              <a:rPr lang="en-US">
                <a:latin typeface="Play" panose="020B0604020202020204" charset="0"/>
              </a:rPr>
              <a:t>[3] NASA, Multi-Mission Radioisotope Thermoelectric Generator (MMRTG), NASA Facts, NF-2020-05-619-HQ, May 2020. [Online]. Available: </a:t>
            </a:r>
            <a:r>
              <a:rPr lang="en-US">
                <a:latin typeface="Play" panose="020B0604020202020204" charset="0"/>
                <a:hlinkClick r:id="rId5"/>
              </a:rPr>
              <a:t>https://rps.nasa.gov</a:t>
            </a:r>
            <a:endParaRPr lang="en-US">
              <a:latin typeface="Play" panose="020B0604020202020204" charset="0"/>
            </a:endParaRPr>
          </a:p>
          <a:p>
            <a:pPr fontAlgn="base"/>
            <a:r>
              <a:rPr lang="en-US">
                <a:latin typeface="Play" panose="020B0604020202020204" charset="0"/>
              </a:rPr>
              <a:t> </a:t>
            </a:r>
          </a:p>
          <a:p>
            <a:pPr fontAlgn="base"/>
            <a:r>
              <a:rPr lang="en-US">
                <a:latin typeface="Play" panose="020B0604020202020204" charset="0"/>
              </a:rPr>
              <a:t>[4] </a:t>
            </a:r>
            <a:r>
              <a:rPr lang="en-US" err="1">
                <a:latin typeface="Play" panose="020B0604020202020204" charset="0"/>
              </a:rPr>
              <a:t>SolarCleano</a:t>
            </a:r>
            <a:r>
              <a:rPr lang="en-US">
                <a:latin typeface="Play" panose="020B0604020202020204" charset="0"/>
              </a:rPr>
              <a:t>, "Solar Panel Cleaning Robot – F1," </a:t>
            </a:r>
            <a:r>
              <a:rPr lang="en-US" err="1">
                <a:latin typeface="Play" panose="020B0604020202020204" charset="0"/>
              </a:rPr>
              <a:t>SolarCleano</a:t>
            </a:r>
            <a:r>
              <a:rPr lang="en-US">
                <a:latin typeface="Play" panose="020B0604020202020204" charset="0"/>
              </a:rPr>
              <a:t>, </a:t>
            </a:r>
            <a:r>
              <a:rPr lang="en-US">
                <a:latin typeface="Play" panose="020B0604020202020204" charset="0"/>
                <a:hlinkClick r:id="rId6"/>
              </a:rPr>
              <a:t>https://solarcleano.com/product/solar-panel-cleaning-robot-f1</a:t>
            </a:r>
            <a:r>
              <a:rPr lang="en-US">
                <a:latin typeface="Play" panose="020B0604020202020204" charset="0"/>
              </a:rPr>
              <a:t> (accessed Jul. 15, 2025).</a:t>
            </a:r>
          </a:p>
          <a:p>
            <a:pPr fontAlgn="base"/>
            <a:r>
              <a:rPr lang="en-US">
                <a:latin typeface="Play" panose="020B0604020202020204" charset="0"/>
              </a:rPr>
              <a:t> </a:t>
            </a:r>
          </a:p>
          <a:p>
            <a:pPr fontAlgn="base"/>
            <a:r>
              <a:rPr lang="en-US">
                <a:latin typeface="Play" panose="020B0604020202020204" charset="0"/>
              </a:rPr>
              <a:t>[5] A. Verma, C. Yadav, B. Singh, A. Gupta, J. Mishra, and A. Saxena, “Design of Rocker-Bogie Mechanism,” Int. J. </a:t>
            </a:r>
            <a:r>
              <a:rPr lang="en-US" err="1">
                <a:latin typeface="Play" panose="020B0604020202020204" charset="0"/>
              </a:rPr>
              <a:t>Innov</a:t>
            </a:r>
            <a:r>
              <a:rPr lang="en-US">
                <a:latin typeface="Play" panose="020B0604020202020204" charset="0"/>
              </a:rPr>
              <a:t>. Sci. Res. Technol., vol. 2, no. 5, pp. 312–316, May 2017.</a:t>
            </a:r>
          </a:p>
          <a:p>
            <a:pPr fontAlgn="base"/>
            <a:r>
              <a:rPr lang="en-US">
                <a:latin typeface="Play" panose="020B0604020202020204" charset="0"/>
              </a:rPr>
              <a:t> </a:t>
            </a:r>
          </a:p>
          <a:p>
            <a:pPr fontAlgn="base"/>
            <a:r>
              <a:rPr lang="en-US">
                <a:latin typeface="Play" panose="020B0604020202020204" charset="0"/>
              </a:rPr>
              <a:t>[6] B. D. Harrington and C. Voorhees, “The challenges of designing the rocker-bogie suspension for the Mars Exploration Rover,” in Proc. 37th Aerospace Mechanisms Symp., Johnson Space Center, Houston, TX, USA, May 2004, pp. 185–196.</a:t>
            </a:r>
          </a:p>
          <a:p>
            <a:pPr fontAlgn="base"/>
            <a:r>
              <a:rPr lang="en-US"/>
              <a:t> </a:t>
            </a:r>
          </a:p>
          <a:p>
            <a:pPr marR="0" lvl="0">
              <a:lnSpc>
                <a:spcPct val="115000"/>
              </a:lnSpc>
              <a:spcAft>
                <a:spcPts val="600"/>
              </a:spcAft>
            </a:pPr>
            <a:endParaRPr lang="en-US" sz="12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532211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ED1D10-B49A-A139-F0F6-BDD56E16CDDA}"/>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46B432BD-CC36-38C9-A568-3942C78B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8A0F236-F34F-7101-C15E-326A48ED2B79}"/>
              </a:ext>
            </a:extLst>
          </p:cNvPr>
          <p:cNvSpPr>
            <a:spLocks noGrp="1"/>
          </p:cNvSpPr>
          <p:nvPr>
            <p:ph type="sldNum" sz="quarter" idx="12"/>
          </p:nvPr>
        </p:nvSpPr>
        <p:spPr/>
        <p:txBody>
          <a:bodyPr/>
          <a:lstStyle/>
          <a:p>
            <a:fld id="{BF02CE0C-93E6-4EA4-B77F-79739F379A28}" type="slidenum">
              <a:rPr lang="en-US" smtClean="0"/>
              <a:t>53</a:t>
            </a:fld>
            <a:endParaRPr lang="en-US"/>
          </a:p>
        </p:txBody>
      </p:sp>
      <p:sp>
        <p:nvSpPr>
          <p:cNvPr id="2" name="Title 1">
            <a:extLst>
              <a:ext uri="{FF2B5EF4-FFF2-40B4-BE49-F238E27FC236}">
                <a16:creationId xmlns:a16="http://schemas.microsoft.com/office/drawing/2014/main" id="{02F4FA6C-4DC3-A53D-9F65-1819A0155527}"/>
              </a:ext>
            </a:extLst>
          </p:cNvPr>
          <p:cNvSpPr txBox="1">
            <a:spLocks/>
          </p:cNvSpPr>
          <p:nvPr/>
        </p:nvSpPr>
        <p:spPr>
          <a:xfrm>
            <a:off x="3140445" y="651752"/>
            <a:ext cx="5911109"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Play" panose="00000500000000000000" pitchFamily="2" charset="0"/>
                <a:ea typeface="Calibri"/>
                <a:cs typeface="Calibri"/>
              </a:rPr>
              <a:t>References</a:t>
            </a:r>
          </a:p>
        </p:txBody>
      </p:sp>
      <p:sp>
        <p:nvSpPr>
          <p:cNvPr id="5" name="TextBox 4">
            <a:extLst>
              <a:ext uri="{FF2B5EF4-FFF2-40B4-BE49-F238E27FC236}">
                <a16:creationId xmlns:a16="http://schemas.microsoft.com/office/drawing/2014/main" id="{EF0747E0-8261-F01B-42DF-3362161C58A9}"/>
              </a:ext>
            </a:extLst>
          </p:cNvPr>
          <p:cNvSpPr txBox="1"/>
          <p:nvPr/>
        </p:nvSpPr>
        <p:spPr>
          <a:xfrm>
            <a:off x="165099" y="1388303"/>
            <a:ext cx="11861799" cy="6103659"/>
          </a:xfrm>
          <a:prstGeom prst="rect">
            <a:avLst/>
          </a:prstGeom>
          <a:noFill/>
        </p:spPr>
        <p:txBody>
          <a:bodyPr wrap="square" rtlCol="0">
            <a:spAutoFit/>
          </a:bodyPr>
          <a:lstStyle/>
          <a:p>
            <a:pPr fontAlgn="base"/>
            <a:br>
              <a:rPr lang="en-US"/>
            </a:br>
            <a:r>
              <a:rPr lang="en-US">
                <a:latin typeface="Play" panose="020B0604020202020204" charset="0"/>
              </a:rPr>
              <a:t>[7] </a:t>
            </a:r>
            <a:r>
              <a:rPr lang="en-US" err="1">
                <a:latin typeface="Play" panose="020B0604020202020204" charset="0"/>
              </a:rPr>
              <a:t>DFRobot</a:t>
            </a:r>
            <a:r>
              <a:rPr lang="en-US">
                <a:latin typeface="Play" panose="020B0604020202020204" charset="0"/>
              </a:rPr>
              <a:t>, Metal DC Geared Motor - 12V 100RPM 42kg.cm, SKU: FIT0492-B, Apr. 2017. [Online]. Available: </a:t>
            </a:r>
            <a:r>
              <a:rPr lang="en-US">
                <a:latin typeface="Play" panose="020B0604020202020204" charset="0"/>
                <a:hlinkClick r:id="rId3"/>
              </a:rPr>
              <a:t>https://www.dfrobot.com/product-1472.html</a:t>
            </a:r>
            <a:endParaRPr lang="en-US">
              <a:latin typeface="Play" panose="020B0604020202020204" charset="0"/>
            </a:endParaRPr>
          </a:p>
          <a:p>
            <a:pPr fontAlgn="base"/>
            <a:r>
              <a:rPr lang="en-US">
                <a:latin typeface="Play" panose="020B0604020202020204" charset="0"/>
              </a:rPr>
              <a:t> </a:t>
            </a:r>
          </a:p>
          <a:p>
            <a:pPr fontAlgn="base"/>
            <a:r>
              <a:rPr lang="en-US">
                <a:latin typeface="Play" panose="020B0604020202020204" charset="0"/>
              </a:rPr>
              <a:t>[8] STMicroelectronics, VNH5019A-E: Automotive Fully Integrated H-Bridge Motor Driver Datasheet, Rev. 11, Jun. 2017. [Online]. Available: </a:t>
            </a:r>
            <a:r>
              <a:rPr lang="en-US">
                <a:latin typeface="Play" panose="020B0604020202020204" charset="0"/>
                <a:hlinkClick r:id="rId4"/>
              </a:rPr>
              <a:t>https://www.st.com</a:t>
            </a:r>
            <a:endParaRPr lang="en-US">
              <a:latin typeface="Play" panose="020B0604020202020204" charset="0"/>
            </a:endParaRPr>
          </a:p>
          <a:p>
            <a:pPr fontAlgn="base"/>
            <a:r>
              <a:rPr lang="en-US">
                <a:latin typeface="Play" panose="020B0604020202020204" charset="0"/>
              </a:rPr>
              <a:t> </a:t>
            </a:r>
          </a:p>
          <a:p>
            <a:pPr fontAlgn="base"/>
            <a:r>
              <a:rPr lang="en-US">
                <a:latin typeface="Play" panose="020B0604020202020204" charset="0"/>
              </a:rPr>
              <a:t>[9] Pololu, Micro Metal Gearmotor (N20) Series – Pololu 75:1 Gear Ratio, 12V Motor, Rev. 6.1, Pololu Corporation, 2023. [Online]. Available: </a:t>
            </a:r>
            <a:r>
              <a:rPr lang="en-US">
                <a:latin typeface="Play" panose="020B0604020202020204" charset="0"/>
                <a:hlinkClick r:id="rId5"/>
              </a:rPr>
              <a:t>https://www.pololu.com/file/0J1928/pololu-micro-metal-gearmotors-rev-6-1.pdf</a:t>
            </a:r>
            <a:endParaRPr lang="en-US">
              <a:latin typeface="Play" panose="020B0604020202020204" charset="0"/>
            </a:endParaRPr>
          </a:p>
          <a:p>
            <a:pPr fontAlgn="base"/>
            <a:r>
              <a:rPr lang="en-US">
                <a:latin typeface="Play" panose="020B0604020202020204" charset="0"/>
              </a:rPr>
              <a:t> </a:t>
            </a:r>
          </a:p>
          <a:p>
            <a:pPr fontAlgn="base"/>
            <a:r>
              <a:rPr lang="en-US">
                <a:latin typeface="Play" panose="020B0604020202020204" charset="0"/>
              </a:rPr>
              <a:t>[10] Pololu Corporation, Pololu Maestro Servo Controller User’s Guide, 2022. [Online]. Available: </a:t>
            </a:r>
            <a:r>
              <a:rPr lang="en-US">
                <a:latin typeface="Play" panose="020B0604020202020204" charset="0"/>
                <a:hlinkClick r:id="rId6"/>
              </a:rPr>
              <a:t>https://www.pololu.com/docs/0J40/all</a:t>
            </a:r>
            <a:endParaRPr lang="en-US">
              <a:latin typeface="Play" panose="020B0604020202020204" charset="0"/>
            </a:endParaRPr>
          </a:p>
          <a:p>
            <a:pPr fontAlgn="base"/>
            <a:r>
              <a:rPr lang="en-US">
                <a:latin typeface="Play" panose="020B0604020202020204" charset="0"/>
              </a:rPr>
              <a:t> </a:t>
            </a:r>
          </a:p>
          <a:p>
            <a:pPr fontAlgn="base"/>
            <a:r>
              <a:rPr lang="en-US">
                <a:latin typeface="Play" panose="020B0604020202020204" charset="0"/>
              </a:rPr>
              <a:t>[11] </a:t>
            </a:r>
            <a:r>
              <a:rPr lang="en-US" err="1">
                <a:latin typeface="Play" panose="020B0604020202020204" charset="0"/>
              </a:rPr>
              <a:t>Solartech</a:t>
            </a:r>
            <a:r>
              <a:rPr lang="en-US">
                <a:latin typeface="Play" panose="020B0604020202020204" charset="0"/>
              </a:rPr>
              <a:t> Power, “SPM030P-WP-F: 30 Watt Polycrystalline Solar Panel – Waterproof,” </a:t>
            </a:r>
            <a:r>
              <a:rPr lang="en-US" err="1">
                <a:latin typeface="Play" panose="020B0604020202020204" charset="0"/>
              </a:rPr>
              <a:t>Solarflexion</a:t>
            </a:r>
            <a:r>
              <a:rPr lang="en-US">
                <a:latin typeface="Play" panose="020B0604020202020204" charset="0"/>
              </a:rPr>
              <a:t>, [Online]. Available: </a:t>
            </a:r>
            <a:r>
              <a:rPr lang="en-US">
                <a:latin typeface="Play" panose="020B0604020202020204" charset="0"/>
                <a:hlinkClick r:id="rId7"/>
              </a:rPr>
              <a:t>https://www.solarflexion.com/v/vspfiles/files/pdfs/solartech-power/SPM030P-WP-F_Data_Sheet.pdf</a:t>
            </a:r>
            <a:r>
              <a:rPr lang="en-US">
                <a:latin typeface="Play" panose="020B0604020202020204" charset="0"/>
              </a:rPr>
              <a:t>. [Accessed: July 15, 2025].</a:t>
            </a:r>
          </a:p>
          <a:p>
            <a:pPr fontAlgn="base"/>
            <a:r>
              <a:rPr lang="en-US">
                <a:latin typeface="Play" panose="020B0604020202020204" charset="0"/>
              </a:rPr>
              <a:t> </a:t>
            </a:r>
          </a:p>
          <a:p>
            <a:pPr fontAlgn="base"/>
            <a:r>
              <a:rPr lang="en-US">
                <a:latin typeface="Play" panose="020B0604020202020204" charset="0"/>
              </a:rPr>
              <a:t>[12] SHARP Corporation, “GP2D120 Distance Measuring Sensor,” Sharp Datasheet, 2006.</a:t>
            </a:r>
          </a:p>
          <a:p>
            <a:pPr fontAlgn="base"/>
            <a:r>
              <a:rPr lang="en-US"/>
              <a:t> </a:t>
            </a:r>
          </a:p>
          <a:p>
            <a:pPr fontAlgn="base"/>
            <a:endParaRPr lang="en-US"/>
          </a:p>
          <a:p>
            <a:pPr fontAlgn="base"/>
            <a:r>
              <a:rPr lang="en-US"/>
              <a:t> </a:t>
            </a:r>
          </a:p>
          <a:p>
            <a:pPr marR="0" lvl="0">
              <a:lnSpc>
                <a:spcPct val="115000"/>
              </a:lnSpc>
              <a:spcAft>
                <a:spcPts val="600"/>
              </a:spcAft>
            </a:pPr>
            <a:endParaRPr lang="en-US" sz="12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142308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C4AEE-AF4D-594B-AEEE-065032192CBB}"/>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01DE461F-A01F-410E-D352-ACBD61577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8A09ED-3C48-7B78-4F15-7112BCF6E60D}"/>
              </a:ext>
            </a:extLst>
          </p:cNvPr>
          <p:cNvSpPr>
            <a:spLocks noGrp="1"/>
          </p:cNvSpPr>
          <p:nvPr>
            <p:ph type="sldNum" sz="quarter" idx="12"/>
          </p:nvPr>
        </p:nvSpPr>
        <p:spPr/>
        <p:txBody>
          <a:bodyPr/>
          <a:lstStyle/>
          <a:p>
            <a:fld id="{BF02CE0C-93E6-4EA4-B77F-79739F379A28}" type="slidenum">
              <a:rPr lang="en-US" smtClean="0"/>
              <a:t>54</a:t>
            </a:fld>
            <a:endParaRPr lang="en-US"/>
          </a:p>
        </p:txBody>
      </p:sp>
      <p:sp>
        <p:nvSpPr>
          <p:cNvPr id="2" name="Title 1">
            <a:extLst>
              <a:ext uri="{FF2B5EF4-FFF2-40B4-BE49-F238E27FC236}">
                <a16:creationId xmlns:a16="http://schemas.microsoft.com/office/drawing/2014/main" id="{A82209C6-087D-7DE0-F312-46EC59DE8431}"/>
              </a:ext>
            </a:extLst>
          </p:cNvPr>
          <p:cNvSpPr txBox="1">
            <a:spLocks/>
          </p:cNvSpPr>
          <p:nvPr/>
        </p:nvSpPr>
        <p:spPr>
          <a:xfrm>
            <a:off x="3140445" y="651752"/>
            <a:ext cx="5911109"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Play" panose="00000500000000000000" pitchFamily="2" charset="0"/>
                <a:ea typeface="Calibri"/>
                <a:cs typeface="Calibri"/>
              </a:rPr>
              <a:t>References</a:t>
            </a:r>
          </a:p>
        </p:txBody>
      </p:sp>
      <p:sp>
        <p:nvSpPr>
          <p:cNvPr id="5" name="TextBox 4">
            <a:extLst>
              <a:ext uri="{FF2B5EF4-FFF2-40B4-BE49-F238E27FC236}">
                <a16:creationId xmlns:a16="http://schemas.microsoft.com/office/drawing/2014/main" id="{DB8A26DC-F9C1-962F-7A10-586DBD0A9BC1}"/>
              </a:ext>
            </a:extLst>
          </p:cNvPr>
          <p:cNvSpPr txBox="1"/>
          <p:nvPr/>
        </p:nvSpPr>
        <p:spPr>
          <a:xfrm>
            <a:off x="165099" y="1388303"/>
            <a:ext cx="11861799" cy="5272662"/>
          </a:xfrm>
          <a:prstGeom prst="rect">
            <a:avLst/>
          </a:prstGeom>
          <a:noFill/>
        </p:spPr>
        <p:txBody>
          <a:bodyPr wrap="square" rtlCol="0">
            <a:spAutoFit/>
          </a:bodyPr>
          <a:lstStyle/>
          <a:p>
            <a:pPr fontAlgn="base"/>
            <a:br>
              <a:rPr lang="en-US">
                <a:latin typeface="Play" panose="020B0604020202020204" charset="0"/>
              </a:rPr>
            </a:br>
            <a:r>
              <a:rPr lang="en-US">
                <a:latin typeface="Play" panose="020B0604020202020204" charset="0"/>
              </a:rPr>
              <a:t>[13] Texas Instruments, ADS111x Ultra-Small, Low-Power, I2C-Compatible, 860SPS, 16-Bit ADCs with Internal Reference, Oscillator, and Programmable Comparator Datasheet (Rev. E), Dec. 2024. [Online]. Available: </a:t>
            </a:r>
            <a:r>
              <a:rPr lang="en-US">
                <a:latin typeface="Play" panose="020B0604020202020204" charset="0"/>
                <a:hlinkClick r:id="rId3"/>
              </a:rPr>
              <a:t>https://www.ti.com/lit/pdf/SBAS444</a:t>
            </a:r>
            <a:endParaRPr lang="en-US">
              <a:latin typeface="Play" panose="020B0604020202020204" charset="0"/>
            </a:endParaRPr>
          </a:p>
          <a:p>
            <a:pPr fontAlgn="base"/>
            <a:r>
              <a:rPr lang="en-US">
                <a:latin typeface="Play" panose="020B0604020202020204" charset="0"/>
              </a:rPr>
              <a:t> </a:t>
            </a:r>
          </a:p>
          <a:p>
            <a:pPr fontAlgn="base"/>
            <a:r>
              <a:rPr lang="en-US">
                <a:latin typeface="Play" panose="020B0604020202020204" charset="0"/>
              </a:rPr>
              <a:t>[14] </a:t>
            </a:r>
            <a:r>
              <a:rPr lang="en-US" err="1">
                <a:latin typeface="Play" panose="020B0604020202020204" charset="0"/>
              </a:rPr>
              <a:t>DFRobot</a:t>
            </a:r>
            <a:r>
              <a:rPr lang="en-US">
                <a:latin typeface="Play" panose="020B0604020202020204" charset="0"/>
              </a:rPr>
              <a:t>, </a:t>
            </a:r>
            <a:r>
              <a:rPr lang="en-US" err="1">
                <a:latin typeface="Play" panose="020B0604020202020204" charset="0"/>
              </a:rPr>
              <a:t>HuskyLens</a:t>
            </a:r>
            <a:r>
              <a:rPr lang="en-US">
                <a:latin typeface="Play" panose="020B0604020202020204" charset="0"/>
              </a:rPr>
              <a:t> V1.0 AI Vision Sensor, SKU: SEN0305 / SEN0336. Accessed: Jul. 12, 2025. [Online]. Available: </a:t>
            </a:r>
            <a:r>
              <a:rPr lang="en-US">
                <a:latin typeface="Play" panose="020B0604020202020204" charset="0"/>
                <a:hlinkClick r:id="rId4"/>
              </a:rPr>
              <a:t>https://wiki.dfrobot.com/HUSKYLENS_V1.0_SKU_SEN0305_SEN0336</a:t>
            </a:r>
            <a:endParaRPr lang="en-US">
              <a:latin typeface="Play" panose="020B0604020202020204" charset="0"/>
            </a:endParaRPr>
          </a:p>
          <a:p>
            <a:pPr fontAlgn="base"/>
            <a:r>
              <a:rPr lang="en-US">
                <a:latin typeface="Play" panose="020B0604020202020204" charset="0"/>
              </a:rPr>
              <a:t> </a:t>
            </a:r>
          </a:p>
          <a:p>
            <a:pPr fontAlgn="base"/>
            <a:r>
              <a:rPr lang="en-US">
                <a:latin typeface="Play" panose="020B0604020202020204" charset="0"/>
              </a:rPr>
              <a:t>[15] RS Components, Raspberry Pi 3 Model B Product Sheet, RS Components, Accessed: Jul. 12, 2025. [Online]. Available: </a:t>
            </a:r>
            <a:r>
              <a:rPr lang="en-US">
                <a:latin typeface="Play" panose="020B0604020202020204" charset="0"/>
                <a:hlinkClick r:id="rId5"/>
              </a:rPr>
              <a:t>www.rs-components.com/raspberrypi</a:t>
            </a:r>
            <a:endParaRPr lang="en-US">
              <a:latin typeface="Play" panose="020B0604020202020204" charset="0"/>
            </a:endParaRPr>
          </a:p>
          <a:p>
            <a:pPr fontAlgn="base"/>
            <a:r>
              <a:rPr lang="en-US">
                <a:latin typeface="Play" panose="020B0604020202020204" charset="0"/>
              </a:rPr>
              <a:t> </a:t>
            </a:r>
          </a:p>
          <a:p>
            <a:pPr fontAlgn="base"/>
            <a:r>
              <a:rPr lang="en-US">
                <a:latin typeface="Play" panose="020B0604020202020204" charset="0"/>
              </a:rPr>
              <a:t>[16] Valencia College, “Waste &amp; Recycling,” Sustainability at Valencia College, [Online]. Available: </a:t>
            </a:r>
            <a:r>
              <a:rPr lang="en-US">
                <a:latin typeface="Play" panose="020B0604020202020204" charset="0"/>
                <a:hlinkClick r:id="rId6"/>
              </a:rPr>
              <a:t>https://valenciacollege.edu/about/sustainability/waste-recycling.php</a:t>
            </a:r>
            <a:r>
              <a:rPr lang="en-US">
                <a:latin typeface="Play" panose="020B0604020202020204" charset="0"/>
              </a:rPr>
              <a:t>. [Accessed: Jul. 12, 2025].</a:t>
            </a:r>
          </a:p>
          <a:p>
            <a:pPr fontAlgn="base"/>
            <a:r>
              <a:rPr lang="en-US">
                <a:latin typeface="Play" panose="020B0604020202020204" charset="0"/>
              </a:rPr>
              <a:t> </a:t>
            </a:r>
          </a:p>
          <a:p>
            <a:pPr fontAlgn="base"/>
            <a:r>
              <a:rPr lang="en-US">
                <a:latin typeface="Play" panose="020B0604020202020204" charset="0"/>
              </a:rPr>
              <a:t>[17] Y. Shen, “Electronic product regulations in the United States: An overview,” Compliance Gate. [Online]. Available: </a:t>
            </a:r>
            <a:r>
              <a:rPr lang="en-US">
                <a:latin typeface="Play" panose="020B0604020202020204" charset="0"/>
                <a:hlinkClick r:id="rId7"/>
              </a:rPr>
              <a:t>https://www.compliancegate.com/electronic-product-regulations-united-states/</a:t>
            </a:r>
            <a:r>
              <a:rPr lang="en-US">
                <a:latin typeface="Play" panose="020B0604020202020204" charset="0"/>
              </a:rPr>
              <a:t>.</a:t>
            </a:r>
          </a:p>
          <a:p>
            <a:pPr fontAlgn="base"/>
            <a:r>
              <a:rPr lang="en-US">
                <a:latin typeface="Play" panose="020B0604020202020204" charset="0"/>
              </a:rPr>
              <a:t>[Accessed: Feb. 16, 2025].</a:t>
            </a:r>
          </a:p>
          <a:p>
            <a:pPr fontAlgn="base"/>
            <a:r>
              <a:rPr lang="en-US">
                <a:latin typeface="Play" panose="020B0604020202020204" charset="0"/>
              </a:rPr>
              <a:t> </a:t>
            </a:r>
          </a:p>
          <a:p>
            <a:pPr marR="0" lvl="0">
              <a:lnSpc>
                <a:spcPct val="115000"/>
              </a:lnSpc>
              <a:spcAft>
                <a:spcPts val="600"/>
              </a:spcAft>
            </a:pPr>
            <a:endParaRPr lang="en-US" sz="12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57749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3F05DE-B12F-1959-512C-3A26FE546009}"/>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80FD12C-17FC-2592-FD76-A238AACD9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3F448B3-2FD2-E225-BA7E-909852946148}"/>
              </a:ext>
            </a:extLst>
          </p:cNvPr>
          <p:cNvSpPr>
            <a:spLocks noGrp="1"/>
          </p:cNvSpPr>
          <p:nvPr>
            <p:ph type="sldNum" sz="quarter" idx="12"/>
          </p:nvPr>
        </p:nvSpPr>
        <p:spPr/>
        <p:txBody>
          <a:bodyPr/>
          <a:lstStyle/>
          <a:p>
            <a:fld id="{BF02CE0C-93E6-4EA4-B77F-79739F379A28}" type="slidenum">
              <a:rPr lang="en-US" smtClean="0"/>
              <a:t>55</a:t>
            </a:fld>
            <a:endParaRPr lang="en-US"/>
          </a:p>
        </p:txBody>
      </p:sp>
      <p:sp>
        <p:nvSpPr>
          <p:cNvPr id="2" name="Title 1">
            <a:extLst>
              <a:ext uri="{FF2B5EF4-FFF2-40B4-BE49-F238E27FC236}">
                <a16:creationId xmlns:a16="http://schemas.microsoft.com/office/drawing/2014/main" id="{C5C368A9-4B72-0741-4875-FCE0E20946C7}"/>
              </a:ext>
            </a:extLst>
          </p:cNvPr>
          <p:cNvSpPr txBox="1">
            <a:spLocks/>
          </p:cNvSpPr>
          <p:nvPr/>
        </p:nvSpPr>
        <p:spPr>
          <a:xfrm>
            <a:off x="3140445" y="651752"/>
            <a:ext cx="5911109"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Play" panose="00000500000000000000" pitchFamily="2" charset="0"/>
                <a:ea typeface="Calibri"/>
                <a:cs typeface="Calibri"/>
              </a:rPr>
              <a:t>References</a:t>
            </a:r>
          </a:p>
        </p:txBody>
      </p:sp>
      <p:sp>
        <p:nvSpPr>
          <p:cNvPr id="5" name="TextBox 4">
            <a:extLst>
              <a:ext uri="{FF2B5EF4-FFF2-40B4-BE49-F238E27FC236}">
                <a16:creationId xmlns:a16="http://schemas.microsoft.com/office/drawing/2014/main" id="{FD04AD58-6B7A-4CA2-C6A8-FED521C4DD49}"/>
              </a:ext>
            </a:extLst>
          </p:cNvPr>
          <p:cNvSpPr txBox="1"/>
          <p:nvPr/>
        </p:nvSpPr>
        <p:spPr>
          <a:xfrm>
            <a:off x="165099" y="1388303"/>
            <a:ext cx="11861799" cy="3610668"/>
          </a:xfrm>
          <a:prstGeom prst="rect">
            <a:avLst/>
          </a:prstGeom>
          <a:noFill/>
        </p:spPr>
        <p:txBody>
          <a:bodyPr wrap="square" rtlCol="0">
            <a:spAutoFit/>
          </a:bodyPr>
          <a:lstStyle/>
          <a:p>
            <a:pPr fontAlgn="base"/>
            <a:br>
              <a:rPr lang="en-US">
                <a:latin typeface="Play" panose="020B0604020202020204" charset="0"/>
              </a:rPr>
            </a:br>
            <a:r>
              <a:rPr lang="en-US">
                <a:latin typeface="Play" panose="020B0604020202020204" charset="0"/>
              </a:rPr>
              <a:t>[18] D. Mewes, “Safeguarding crushing points by limitations of forces,” PubMed, 2003. [Online]. Available: </a:t>
            </a:r>
            <a:r>
              <a:rPr lang="en-US">
                <a:latin typeface="Play" panose="020B0604020202020204" charset="0"/>
                <a:hlinkClick r:id="rId3"/>
              </a:rPr>
              <a:t>https://pubmed.ncbi.nlm.nih.gov/12820907/</a:t>
            </a:r>
            <a:r>
              <a:rPr lang="en-US">
                <a:latin typeface="Play" panose="020B0604020202020204" charset="0"/>
              </a:rPr>
              <a:t>. [Accessed: Feb. 15, 2025].</a:t>
            </a:r>
          </a:p>
          <a:p>
            <a:pPr fontAlgn="base"/>
            <a:r>
              <a:rPr lang="en-US">
                <a:latin typeface="Play" panose="020B0604020202020204" charset="0"/>
              </a:rPr>
              <a:t> </a:t>
            </a:r>
          </a:p>
          <a:p>
            <a:pPr fontAlgn="base"/>
            <a:r>
              <a:rPr lang="en-US">
                <a:latin typeface="Play" panose="020B0604020202020204" charset="0"/>
              </a:rPr>
              <a:t>[19] “Hand Injury Risk Assessment,” Occupational Safety and Health Administration (OSHA). [Online]. Available: </a:t>
            </a:r>
            <a:r>
              <a:rPr lang="en-US">
                <a:latin typeface="Play" panose="020B0604020202020204" charset="0"/>
                <a:hlinkClick r:id="rId4"/>
              </a:rPr>
              <a:t>https://www.osha.gov/hand-injury-prevention</a:t>
            </a:r>
            <a:r>
              <a:rPr lang="en-US">
                <a:latin typeface="Play" panose="020B0604020202020204" charset="0"/>
              </a:rPr>
              <a:t>. [Accessed: Feb. 18, 2025].</a:t>
            </a:r>
          </a:p>
          <a:p>
            <a:pPr fontAlgn="base"/>
            <a:r>
              <a:rPr lang="en-US">
                <a:latin typeface="Play" panose="020B0604020202020204" charset="0"/>
              </a:rPr>
              <a:t> </a:t>
            </a:r>
          </a:p>
          <a:p>
            <a:pPr fontAlgn="base"/>
            <a:r>
              <a:rPr lang="en-US">
                <a:latin typeface="Play" panose="020B0604020202020204" charset="0"/>
              </a:rPr>
              <a:t>[20] IEEE, “IEEE Code of Ethics,” IEEE.org, 2024. [Online]. Available: </a:t>
            </a:r>
            <a:r>
              <a:rPr lang="en-US">
                <a:latin typeface="Play" panose="020B0604020202020204" charset="0"/>
                <a:hlinkClick r:id="rId5"/>
              </a:rPr>
              <a:t>https://www.ieee.org/about/corporate/governance/p7-8.html</a:t>
            </a:r>
            <a:r>
              <a:rPr lang="en-US">
                <a:latin typeface="Play" panose="020B0604020202020204" charset="0"/>
              </a:rPr>
              <a:t>. [Accessed: Jul. 12, 2025].  </a:t>
            </a:r>
          </a:p>
          <a:p>
            <a:pPr fontAlgn="base"/>
            <a:endParaRPr lang="en-US"/>
          </a:p>
          <a:p>
            <a:pPr fontAlgn="base"/>
            <a:r>
              <a:rPr lang="en-US"/>
              <a:t> </a:t>
            </a:r>
          </a:p>
          <a:p>
            <a:pPr fontAlgn="base"/>
            <a:r>
              <a:rPr lang="en-US"/>
              <a:t> </a:t>
            </a:r>
          </a:p>
          <a:p>
            <a:pPr marR="0" lvl="0">
              <a:lnSpc>
                <a:spcPct val="115000"/>
              </a:lnSpc>
              <a:spcAft>
                <a:spcPts val="600"/>
              </a:spcAft>
            </a:pPr>
            <a:endParaRPr lang="en-US" sz="12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79701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E888E4-0175-C64F-E6FB-8DF1D4EE9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67AC6-1A6E-58F0-F21A-8FDA96E2A939}"/>
              </a:ext>
            </a:extLst>
          </p:cNvPr>
          <p:cNvSpPr txBox="1">
            <a:spLocks/>
          </p:cNvSpPr>
          <p:nvPr/>
        </p:nvSpPr>
        <p:spPr>
          <a:xfrm>
            <a:off x="3140445" y="2964051"/>
            <a:ext cx="5911109" cy="929898"/>
          </a:xfrm>
          <a:prstGeom prst="rect">
            <a:avLst/>
          </a:prstGeom>
        </p:spPr>
        <p:txBody>
          <a:bodyPr lIns="91440" tIns="45720" rIns="91440" bIns="45720" anchor="t">
            <a:normAutofit fontScale="92500" lnSpcReduction="10000"/>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200">
                <a:solidFill>
                  <a:schemeClr val="bg1"/>
                </a:solidFill>
                <a:latin typeface="Play" panose="00000500000000000000" pitchFamily="2" charset="0"/>
                <a:ea typeface="Calibri"/>
                <a:cs typeface="Calibri"/>
              </a:rPr>
              <a:t>Thank You! </a:t>
            </a:r>
            <a:r>
              <a:rPr lang="en-US" sz="7200">
                <a:solidFill>
                  <a:schemeClr val="bg1"/>
                </a:solidFill>
                <a:latin typeface="Play" panose="00000500000000000000" pitchFamily="2" charset="0"/>
                <a:ea typeface="Calibri"/>
                <a:cs typeface="Calibri"/>
                <a:sym typeface="Wingdings" panose="05000000000000000000" pitchFamily="2" charset="2"/>
              </a:rPr>
              <a:t></a:t>
            </a:r>
            <a:endParaRPr lang="en-US" sz="7200">
              <a:solidFill>
                <a:schemeClr val="bg1"/>
              </a:solidFill>
              <a:latin typeface="Play" panose="00000500000000000000" pitchFamily="2" charset="0"/>
              <a:ea typeface="Calibri"/>
              <a:cs typeface="Calibri"/>
            </a:endParaRPr>
          </a:p>
        </p:txBody>
      </p:sp>
      <p:sp>
        <p:nvSpPr>
          <p:cNvPr id="5" name="Slide Number Placeholder 4">
            <a:extLst>
              <a:ext uri="{FF2B5EF4-FFF2-40B4-BE49-F238E27FC236}">
                <a16:creationId xmlns:a16="http://schemas.microsoft.com/office/drawing/2014/main" id="{C9E2396D-4890-A67D-D5C7-FCB59AAE7E2F}"/>
              </a:ext>
            </a:extLst>
          </p:cNvPr>
          <p:cNvSpPr>
            <a:spLocks noGrp="1"/>
          </p:cNvSpPr>
          <p:nvPr>
            <p:ph type="sldNum" sz="quarter" idx="12"/>
          </p:nvPr>
        </p:nvSpPr>
        <p:spPr/>
        <p:txBody>
          <a:bodyPr/>
          <a:lstStyle/>
          <a:p>
            <a:fld id="{BF02CE0C-93E6-4EA4-B77F-79739F379A28}" type="slidenum">
              <a:rPr lang="en-US" smtClean="0">
                <a:solidFill>
                  <a:schemeClr val="bg1"/>
                </a:solidFill>
              </a:rPr>
              <a:t>56</a:t>
            </a:fld>
            <a:endParaRPr lang="en-US">
              <a:solidFill>
                <a:schemeClr val="bg1"/>
              </a:solidFill>
            </a:endParaRPr>
          </a:p>
        </p:txBody>
      </p:sp>
    </p:spTree>
    <p:extLst>
      <p:ext uri="{BB962C8B-B14F-4D97-AF65-F5344CB8AC3E}">
        <p14:creationId xmlns:p14="http://schemas.microsoft.com/office/powerpoint/2010/main" val="1201670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509476-DEF5-D4F1-DBCB-C93E6913329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CB98799-575B-0783-1C0D-FAE55EEB08CF}"/>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4000" kern="1200">
                <a:solidFill>
                  <a:schemeClr val="bg1"/>
                </a:solidFill>
                <a:latin typeface="Play" panose="00000500000000000000" pitchFamily="2" charset="0"/>
              </a:rPr>
              <a:t>Limitations</a:t>
            </a:r>
          </a:p>
        </p:txBody>
      </p:sp>
      <p:sp>
        <p:nvSpPr>
          <p:cNvPr id="4" name="TextBox 3">
            <a:extLst>
              <a:ext uri="{FF2B5EF4-FFF2-40B4-BE49-F238E27FC236}">
                <a16:creationId xmlns:a16="http://schemas.microsoft.com/office/drawing/2014/main" id="{7A123DE4-2076-4F91-D224-9DDCC59777DB}"/>
              </a:ext>
            </a:extLst>
          </p:cNvPr>
          <p:cNvSpPr txBox="1"/>
          <p:nvPr/>
        </p:nvSpPr>
        <p:spPr>
          <a:xfrm>
            <a:off x="379632" y="1210059"/>
            <a:ext cx="11432736" cy="5324535"/>
          </a:xfrm>
          <a:prstGeom prst="rect">
            <a:avLst/>
          </a:prstGeom>
          <a:noFill/>
        </p:spPr>
        <p:txBody>
          <a:bodyPr wrap="square">
            <a:spAutoFit/>
          </a:bodyPr>
          <a:lstStyle/>
          <a:p>
            <a:pPr marL="457200" indent="-457200">
              <a:buFont typeface="Arial" panose="020B0604020202020204" pitchFamily="34" charset="0"/>
              <a:buChar char="•"/>
            </a:pPr>
            <a:r>
              <a:rPr lang="en-US" sz="2000">
                <a:latin typeface="Play" panose="00000500000000000000" pitchFamily="2" charset="0"/>
                <a:ea typeface="Calibri" panose="020F0502020204030204" pitchFamily="34" charset="0"/>
                <a:cs typeface="Calibri" panose="020F0502020204030204" pitchFamily="34" charset="0"/>
              </a:rPr>
              <a:t>Astraeus was built as a scaled prototype to demonstrate subsystem integration, not full mechanical durability or redundancy for Martian use.</a:t>
            </a:r>
          </a:p>
          <a:p>
            <a:endParaRPr lang="en-US" sz="2000">
              <a:latin typeface="Play" panose="00000500000000000000" pitchFamily="2"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a:latin typeface="Play" panose="00000500000000000000" pitchFamily="2" charset="0"/>
                <a:ea typeface="Calibri" panose="020F0502020204030204" pitchFamily="34" charset="0"/>
                <a:cs typeface="Calibri" panose="020F0502020204030204" pitchFamily="34" charset="0"/>
              </a:rPr>
              <a:t>Astraeus will use basic sensors and components instead of advanced space-grade instruments.</a:t>
            </a:r>
          </a:p>
          <a:p>
            <a:pPr marL="457200" indent="-457200">
              <a:buFont typeface="Arial" panose="020B0604020202020204" pitchFamily="34" charset="0"/>
              <a:buChar char="•"/>
            </a:pPr>
            <a:endParaRPr lang="en-US" sz="2000">
              <a:latin typeface="Play" panose="00000500000000000000" pitchFamily="2"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a:latin typeface="Play" panose="00000500000000000000" pitchFamily="2" charset="0"/>
                <a:ea typeface="Calibri" panose="020F0502020204030204" pitchFamily="34" charset="0"/>
                <a:cs typeface="Calibri" panose="020F0502020204030204" pitchFamily="34" charset="0"/>
              </a:rPr>
              <a:t>Instead of full AI-based autonomous navigation, Astraeus will implement basic obstacle avoidance/waypoint-following system.</a:t>
            </a:r>
          </a:p>
          <a:p>
            <a:pPr marL="457200" indent="-457200">
              <a:buFont typeface="Arial" panose="020B0604020202020204" pitchFamily="34" charset="0"/>
              <a:buChar char="•"/>
            </a:pPr>
            <a:endParaRPr lang="en-US" sz="2000">
              <a:latin typeface="Play" panose="00000500000000000000" pitchFamily="2"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a:t>Testing was limited to panels mounted at 45°. </a:t>
            </a:r>
          </a:p>
          <a:p>
            <a:pPr marL="457200" indent="-457200">
              <a:buFont typeface="Arial" panose="020B0604020202020204" pitchFamily="34" charset="0"/>
              <a:buChar char="•"/>
            </a:pPr>
            <a:endParaRPr lang="en-US" sz="2000">
              <a:latin typeface="Play" panose="00000500000000000000" pitchFamily="2"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a:latin typeface="Play" panose="00000500000000000000" pitchFamily="2" charset="0"/>
                <a:ea typeface="Calibri" panose="020F0502020204030204" pitchFamily="34" charset="0"/>
                <a:cs typeface="Calibri" panose="020F0502020204030204" pitchFamily="34" charset="0"/>
              </a:rPr>
              <a:t>Astraeus is designed for short-duration testing, rather than extended space missions.</a:t>
            </a:r>
          </a:p>
          <a:p>
            <a:pPr marL="457200" indent="-457200">
              <a:buFont typeface="Arial" panose="020B0604020202020204" pitchFamily="34" charset="0"/>
              <a:buChar char="•"/>
            </a:pPr>
            <a:endParaRPr lang="en-US" sz="2000">
              <a:latin typeface="Play" panose="00000500000000000000" pitchFamily="2"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a:latin typeface="Play" panose="00000500000000000000" pitchFamily="2" charset="0"/>
                <a:ea typeface="Calibri" panose="020F0502020204030204" pitchFamily="34" charset="0"/>
                <a:cs typeface="Calibri" panose="020F0502020204030204" pitchFamily="34" charset="0"/>
              </a:rPr>
              <a:t>Astraeus cannot connect to NASA's deep space network, so Wi-Fi will be used for data logging.</a:t>
            </a:r>
          </a:p>
          <a:p>
            <a:pPr marL="457200" indent="-457200">
              <a:buFont typeface="Arial" panose="020B0604020202020204" pitchFamily="34" charset="0"/>
              <a:buChar char="•"/>
            </a:pPr>
            <a:endParaRPr lang="en-US" sz="2000">
              <a:latin typeface="Play" panose="00000500000000000000" pitchFamily="2"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a:latin typeface="Play" panose="00000500000000000000" pitchFamily="2" charset="0"/>
                <a:ea typeface="Calibri" panose="020F0502020204030204" pitchFamily="34" charset="0"/>
                <a:cs typeface="Calibri" panose="020F0502020204030204" pitchFamily="34" charset="0"/>
              </a:rPr>
              <a:t>Due to budget, full regolith testing at UCF’s Mars pit was not performed. Only surface testing and brush trials on MGS-1 were completed.</a:t>
            </a:r>
          </a:p>
        </p:txBody>
      </p:sp>
      <p:sp>
        <p:nvSpPr>
          <p:cNvPr id="2" name="Slide Number Placeholder 1">
            <a:extLst>
              <a:ext uri="{FF2B5EF4-FFF2-40B4-BE49-F238E27FC236}">
                <a16:creationId xmlns:a16="http://schemas.microsoft.com/office/drawing/2014/main" id="{848E3BE6-F99F-3A2C-C528-7860D2355F2C}"/>
              </a:ext>
            </a:extLst>
          </p:cNvPr>
          <p:cNvSpPr>
            <a:spLocks noGrp="1"/>
          </p:cNvSpPr>
          <p:nvPr>
            <p:ph type="sldNum" sz="quarter" idx="12"/>
          </p:nvPr>
        </p:nvSpPr>
        <p:spPr/>
        <p:txBody>
          <a:bodyPr/>
          <a:lstStyle/>
          <a:p>
            <a:fld id="{BF02CE0C-93E6-4EA4-B77F-79739F379A28}" type="slidenum">
              <a:rPr lang="en-US" smtClean="0"/>
              <a:t>6</a:t>
            </a:fld>
            <a:endParaRPr lang="en-US"/>
          </a:p>
        </p:txBody>
      </p:sp>
      <p:sp>
        <p:nvSpPr>
          <p:cNvPr id="5" name="Title 1">
            <a:extLst>
              <a:ext uri="{FF2B5EF4-FFF2-40B4-BE49-F238E27FC236}">
                <a16:creationId xmlns:a16="http://schemas.microsoft.com/office/drawing/2014/main" id="{C0492775-1427-CEDE-3E7A-C11097A02E4F}"/>
              </a:ext>
            </a:extLst>
          </p:cNvPr>
          <p:cNvSpPr txBox="1">
            <a:spLocks/>
          </p:cNvSpPr>
          <p:nvPr/>
        </p:nvSpPr>
        <p:spPr>
          <a:xfrm>
            <a:off x="3640581" y="323406"/>
            <a:ext cx="4910838"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latin typeface="Play" panose="00000500000000000000" pitchFamily="2" charset="0"/>
                <a:ea typeface="Calibri"/>
                <a:cs typeface="Calibri"/>
              </a:rPr>
              <a:t>Limitations</a:t>
            </a:r>
          </a:p>
        </p:txBody>
      </p:sp>
    </p:spTree>
    <p:extLst>
      <p:ext uri="{BB962C8B-B14F-4D97-AF65-F5344CB8AC3E}">
        <p14:creationId xmlns:p14="http://schemas.microsoft.com/office/powerpoint/2010/main" val="19311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402776-8C4D-4229-D346-197625F3B372}"/>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6DE25B94-6F45-601B-31DC-D94CB7AC3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0CFEFE-2474-4011-FAB2-F4F896D098A0}"/>
              </a:ext>
            </a:extLst>
          </p:cNvPr>
          <p:cNvSpPr/>
          <p:nvPr/>
        </p:nvSpPr>
        <p:spPr>
          <a:xfrm>
            <a:off x="0" y="0"/>
            <a:ext cx="2414344" cy="1715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7D1CB17-72C6-FA4D-9C77-5A42D8A3F380}"/>
              </a:ext>
            </a:extLst>
          </p:cNvPr>
          <p:cNvSpPr>
            <a:spLocks noGrp="1"/>
          </p:cNvSpPr>
          <p:nvPr>
            <p:ph type="sldNum" sz="quarter" idx="12"/>
          </p:nvPr>
        </p:nvSpPr>
        <p:spPr/>
        <p:txBody>
          <a:bodyPr/>
          <a:lstStyle/>
          <a:p>
            <a:fld id="{BF02CE0C-93E6-4EA4-B77F-79739F379A28}" type="slidenum">
              <a:rPr lang="en-US" smtClean="0"/>
              <a:t>7</a:t>
            </a:fld>
            <a:endParaRPr lang="en-US"/>
          </a:p>
        </p:txBody>
      </p:sp>
      <p:sp>
        <p:nvSpPr>
          <p:cNvPr id="6" name="Title 1">
            <a:extLst>
              <a:ext uri="{FF2B5EF4-FFF2-40B4-BE49-F238E27FC236}">
                <a16:creationId xmlns:a16="http://schemas.microsoft.com/office/drawing/2014/main" id="{C4BAF1DC-8BF6-89B2-37AB-7459751C51DE}"/>
              </a:ext>
            </a:extLst>
          </p:cNvPr>
          <p:cNvSpPr txBox="1">
            <a:spLocks/>
          </p:cNvSpPr>
          <p:nvPr/>
        </p:nvSpPr>
        <p:spPr>
          <a:xfrm>
            <a:off x="4482132" y="651752"/>
            <a:ext cx="5236207" cy="929898"/>
          </a:xfrm>
          <a:prstGeom prst="rect">
            <a:avLst/>
          </a:prstGeom>
        </p:spPr>
        <p:txBody>
          <a:bodyPr lIns="91440" tIns="45720" rIns="91440" bIns="45720" anchor="t">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Play" panose="00000500000000000000" pitchFamily="2" charset="0"/>
                <a:ea typeface="Calibri"/>
                <a:cs typeface="Calibri"/>
              </a:rPr>
              <a:t>Similar Products</a:t>
            </a:r>
          </a:p>
        </p:txBody>
      </p:sp>
      <p:pic>
        <p:nvPicPr>
          <p:cNvPr id="7" name="Picture 2" descr="Picture">
            <a:extLst>
              <a:ext uri="{FF2B5EF4-FFF2-40B4-BE49-F238E27FC236}">
                <a16:creationId xmlns:a16="http://schemas.microsoft.com/office/drawing/2014/main" id="{05DF07CF-524B-6BDD-3C16-F769A5608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25" y="1763018"/>
            <a:ext cx="1561179" cy="1248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rs Science Laboratory Curiosity Rover - Mars Missions - NASA Jet  Propulsion Laboratory | NASA Jet Propulsion Laboratory (JPL)">
            <a:extLst>
              <a:ext uri="{FF2B5EF4-FFF2-40B4-BE49-F238E27FC236}">
                <a16:creationId xmlns:a16="http://schemas.microsoft.com/office/drawing/2014/main" id="{C7048E56-4EA5-C8AE-00B4-C12E4A273A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703"/>
          <a:stretch/>
        </p:blipFill>
        <p:spPr bwMode="auto">
          <a:xfrm>
            <a:off x="497525" y="3429000"/>
            <a:ext cx="1561179" cy="1248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1 | SolarCleano">
            <a:extLst>
              <a:ext uri="{FF2B5EF4-FFF2-40B4-BE49-F238E27FC236}">
                <a16:creationId xmlns:a16="http://schemas.microsoft.com/office/drawing/2014/main" id="{59D44ED5-EE11-558C-8BB7-DD11B580C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525" y="5093440"/>
            <a:ext cx="1561179" cy="12982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obot with wheels and a camera&#10;&#10;AI-generated content may be incorrect.">
            <a:extLst>
              <a:ext uri="{FF2B5EF4-FFF2-40B4-BE49-F238E27FC236}">
                <a16:creationId xmlns:a16="http://schemas.microsoft.com/office/drawing/2014/main" id="{74EF49A9-AEFA-2CA9-F023-EECB316A0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52" y="250726"/>
            <a:ext cx="1561180" cy="1170885"/>
          </a:xfrm>
          <a:prstGeom prst="rect">
            <a:avLst/>
          </a:prstGeom>
        </p:spPr>
      </p:pic>
      <p:sp>
        <p:nvSpPr>
          <p:cNvPr id="11" name="TextBox 10">
            <a:extLst>
              <a:ext uri="{FF2B5EF4-FFF2-40B4-BE49-F238E27FC236}">
                <a16:creationId xmlns:a16="http://schemas.microsoft.com/office/drawing/2014/main" id="{646A985A-3F9D-2162-2423-A2A56A270817}"/>
              </a:ext>
            </a:extLst>
          </p:cNvPr>
          <p:cNvSpPr txBox="1"/>
          <p:nvPr/>
        </p:nvSpPr>
        <p:spPr>
          <a:xfrm>
            <a:off x="632942" y="1383806"/>
            <a:ext cx="1290343" cy="415498"/>
          </a:xfrm>
          <a:prstGeom prst="rect">
            <a:avLst/>
          </a:prstGeom>
          <a:noFill/>
        </p:spPr>
        <p:txBody>
          <a:bodyPr wrap="square" rtlCol="0">
            <a:spAutoFit/>
          </a:bodyPr>
          <a:lstStyle/>
          <a:p>
            <a:pPr algn="ctr"/>
            <a:r>
              <a:rPr lang="en-US" sz="2100">
                <a:latin typeface="Play" panose="00000500000000000000" pitchFamily="2" charset="0"/>
                <a:cs typeface="Aptos Serif" panose="02020604070405020304" pitchFamily="18" charset="0"/>
              </a:rPr>
              <a:t>Astraeus</a:t>
            </a:r>
          </a:p>
        </p:txBody>
      </p:sp>
      <p:sp>
        <p:nvSpPr>
          <p:cNvPr id="12" name="TextBox 11">
            <a:extLst>
              <a:ext uri="{FF2B5EF4-FFF2-40B4-BE49-F238E27FC236}">
                <a16:creationId xmlns:a16="http://schemas.microsoft.com/office/drawing/2014/main" id="{DFE4DCC4-A3BA-BE13-B391-B2FA924DC185}"/>
              </a:ext>
            </a:extLst>
          </p:cNvPr>
          <p:cNvSpPr txBox="1"/>
          <p:nvPr/>
        </p:nvSpPr>
        <p:spPr>
          <a:xfrm>
            <a:off x="405872" y="3013502"/>
            <a:ext cx="1744481" cy="415498"/>
          </a:xfrm>
          <a:prstGeom prst="rect">
            <a:avLst/>
          </a:prstGeom>
          <a:noFill/>
        </p:spPr>
        <p:txBody>
          <a:bodyPr wrap="square" rtlCol="0">
            <a:spAutoFit/>
          </a:bodyPr>
          <a:lstStyle/>
          <a:p>
            <a:pPr algn="ctr"/>
            <a:r>
              <a:rPr lang="en-US" sz="2100">
                <a:latin typeface="Play" panose="00000500000000000000" pitchFamily="2" charset="0"/>
                <a:cs typeface="Aptos Serif" panose="02020604070405020304" pitchFamily="18" charset="0"/>
              </a:rPr>
              <a:t>Opportunity</a:t>
            </a:r>
          </a:p>
        </p:txBody>
      </p:sp>
      <p:sp>
        <p:nvSpPr>
          <p:cNvPr id="13" name="TextBox 12">
            <a:extLst>
              <a:ext uri="{FF2B5EF4-FFF2-40B4-BE49-F238E27FC236}">
                <a16:creationId xmlns:a16="http://schemas.microsoft.com/office/drawing/2014/main" id="{A4EB5160-C8A6-55ED-E957-2CF5218733B2}"/>
              </a:ext>
            </a:extLst>
          </p:cNvPr>
          <p:cNvSpPr txBox="1"/>
          <p:nvPr/>
        </p:nvSpPr>
        <p:spPr>
          <a:xfrm>
            <a:off x="405872" y="4677942"/>
            <a:ext cx="1744481" cy="415498"/>
          </a:xfrm>
          <a:prstGeom prst="rect">
            <a:avLst/>
          </a:prstGeom>
          <a:noFill/>
        </p:spPr>
        <p:txBody>
          <a:bodyPr wrap="square" rtlCol="0">
            <a:spAutoFit/>
          </a:bodyPr>
          <a:lstStyle/>
          <a:p>
            <a:pPr algn="ctr"/>
            <a:r>
              <a:rPr lang="en-US" sz="2100">
                <a:latin typeface="Play" panose="00000500000000000000" pitchFamily="2" charset="0"/>
                <a:cs typeface="Aptos Serif" panose="02020604070405020304" pitchFamily="18" charset="0"/>
              </a:rPr>
              <a:t>Curiosity</a:t>
            </a:r>
          </a:p>
        </p:txBody>
      </p:sp>
      <p:sp>
        <p:nvSpPr>
          <p:cNvPr id="14" name="TextBox 13">
            <a:extLst>
              <a:ext uri="{FF2B5EF4-FFF2-40B4-BE49-F238E27FC236}">
                <a16:creationId xmlns:a16="http://schemas.microsoft.com/office/drawing/2014/main" id="{A972F326-D534-B14D-519D-4335571ADF9B}"/>
              </a:ext>
            </a:extLst>
          </p:cNvPr>
          <p:cNvSpPr txBox="1"/>
          <p:nvPr/>
        </p:nvSpPr>
        <p:spPr>
          <a:xfrm>
            <a:off x="252233" y="6391668"/>
            <a:ext cx="2051758" cy="415498"/>
          </a:xfrm>
          <a:prstGeom prst="rect">
            <a:avLst/>
          </a:prstGeom>
          <a:noFill/>
        </p:spPr>
        <p:txBody>
          <a:bodyPr wrap="square" rtlCol="0">
            <a:spAutoFit/>
          </a:bodyPr>
          <a:lstStyle/>
          <a:p>
            <a:pPr algn="ctr"/>
            <a:r>
              <a:rPr lang="en-US" sz="2100" err="1">
                <a:latin typeface="Play" panose="00000500000000000000" pitchFamily="2" charset="0"/>
                <a:cs typeface="Aptos Serif" panose="02020604070405020304" pitchFamily="18" charset="0"/>
              </a:rPr>
              <a:t>SolarCleano</a:t>
            </a:r>
            <a:r>
              <a:rPr lang="en-US" sz="2100">
                <a:latin typeface="Play" panose="00000500000000000000" pitchFamily="2" charset="0"/>
                <a:cs typeface="Aptos Serif" panose="02020604070405020304" pitchFamily="18" charset="0"/>
              </a:rPr>
              <a:t> F1</a:t>
            </a:r>
          </a:p>
        </p:txBody>
      </p:sp>
      <p:graphicFrame>
        <p:nvGraphicFramePr>
          <p:cNvPr id="15" name="Table 14">
            <a:extLst>
              <a:ext uri="{FF2B5EF4-FFF2-40B4-BE49-F238E27FC236}">
                <a16:creationId xmlns:a16="http://schemas.microsoft.com/office/drawing/2014/main" id="{7F860FEF-A4CC-C450-D116-E4F656E53D9E}"/>
              </a:ext>
            </a:extLst>
          </p:cNvPr>
          <p:cNvGraphicFramePr>
            <a:graphicFrameLocks noGrp="1"/>
          </p:cNvGraphicFramePr>
          <p:nvPr>
            <p:extLst>
              <p:ext uri="{D42A27DB-BD31-4B8C-83A1-F6EECF244321}">
                <p14:modId xmlns:p14="http://schemas.microsoft.com/office/powerpoint/2010/main" val="2722992690"/>
              </p:ext>
            </p:extLst>
          </p:nvPr>
        </p:nvGraphicFramePr>
        <p:xfrm>
          <a:off x="2414344" y="1591555"/>
          <a:ext cx="9371784" cy="4828248"/>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18564937"/>
                    </a:ext>
                  </a:extLst>
                </a:gridCol>
                <a:gridCol w="1552947">
                  <a:extLst>
                    <a:ext uri="{9D8B030D-6E8A-4147-A177-3AD203B41FA5}">
                      <a16:colId xmlns:a16="http://schemas.microsoft.com/office/drawing/2014/main" val="1049008101"/>
                    </a:ext>
                  </a:extLst>
                </a:gridCol>
                <a:gridCol w="1949799">
                  <a:extLst>
                    <a:ext uri="{9D8B030D-6E8A-4147-A177-3AD203B41FA5}">
                      <a16:colId xmlns:a16="http://schemas.microsoft.com/office/drawing/2014/main" val="2749990962"/>
                    </a:ext>
                  </a:extLst>
                </a:gridCol>
                <a:gridCol w="2118304">
                  <a:extLst>
                    <a:ext uri="{9D8B030D-6E8A-4147-A177-3AD203B41FA5}">
                      <a16:colId xmlns:a16="http://schemas.microsoft.com/office/drawing/2014/main" val="1173577328"/>
                    </a:ext>
                  </a:extLst>
                </a:gridCol>
                <a:gridCol w="1921934">
                  <a:extLst>
                    <a:ext uri="{9D8B030D-6E8A-4147-A177-3AD203B41FA5}">
                      <a16:colId xmlns:a16="http://schemas.microsoft.com/office/drawing/2014/main" val="1259248661"/>
                    </a:ext>
                  </a:extLst>
                </a:gridCol>
              </a:tblGrid>
              <a:tr h="639763">
                <a:tc>
                  <a:txBody>
                    <a:bodyPr/>
                    <a:lstStyle/>
                    <a:p>
                      <a:pPr algn="ctr" rtl="0" fontAlgn="ctr"/>
                      <a:r>
                        <a:rPr lang="en-US" sz="1600" b="1">
                          <a:effectLst/>
                          <a:latin typeface="Play" panose="00000500000000000000" pitchFamily="2" charset="0"/>
                        </a:rPr>
                        <a:t>System</a:t>
                      </a:r>
                    </a:p>
                  </a:txBody>
                  <a:tcPr marL="22860" marR="22860" marT="15240" marB="15240" anchor="ctr">
                    <a:solidFill>
                      <a:schemeClr val="bg1">
                        <a:lumMod val="75000"/>
                      </a:schemeClr>
                    </a:solidFill>
                  </a:tcPr>
                </a:tc>
                <a:tc>
                  <a:txBody>
                    <a:bodyPr/>
                    <a:lstStyle/>
                    <a:p>
                      <a:pPr algn="ctr" rtl="0" fontAlgn="ctr"/>
                      <a:r>
                        <a:rPr lang="en-US" sz="1600" b="1">
                          <a:effectLst/>
                          <a:latin typeface="Play" panose="00000500000000000000" pitchFamily="2" charset="0"/>
                        </a:rPr>
                        <a:t>Power Source</a:t>
                      </a:r>
                    </a:p>
                  </a:txBody>
                  <a:tcPr marL="22860" marR="22860" marT="15240" marB="15240" anchor="ctr">
                    <a:solidFill>
                      <a:schemeClr val="bg1">
                        <a:lumMod val="75000"/>
                      </a:schemeClr>
                    </a:solidFill>
                  </a:tcPr>
                </a:tc>
                <a:tc>
                  <a:txBody>
                    <a:bodyPr/>
                    <a:lstStyle/>
                    <a:p>
                      <a:pPr algn="ctr" rtl="0" fontAlgn="ctr"/>
                      <a:r>
                        <a:rPr lang="en-US" sz="1600" b="1">
                          <a:effectLst/>
                          <a:latin typeface="Play" panose="00000500000000000000" pitchFamily="2" charset="0"/>
                        </a:rPr>
                        <a:t>Mobility</a:t>
                      </a:r>
                    </a:p>
                  </a:txBody>
                  <a:tcPr marL="22860" marR="22860" marT="15240" marB="15240" anchor="ctr">
                    <a:solidFill>
                      <a:schemeClr val="bg1">
                        <a:lumMod val="75000"/>
                      </a:schemeClr>
                    </a:solidFill>
                  </a:tcPr>
                </a:tc>
                <a:tc>
                  <a:txBody>
                    <a:bodyPr/>
                    <a:lstStyle/>
                    <a:p>
                      <a:pPr algn="ctr" rtl="0" fontAlgn="ctr"/>
                      <a:r>
                        <a:rPr lang="en-US" sz="1600" b="1">
                          <a:effectLst/>
                          <a:latin typeface="Play" panose="00000500000000000000" pitchFamily="2" charset="0"/>
                        </a:rPr>
                        <a:t>Ability to Clean Solar Panels</a:t>
                      </a:r>
                    </a:p>
                  </a:txBody>
                  <a:tcPr marL="22860" marR="22860" marT="15240" marB="15240" anchor="ctr">
                    <a:solidFill>
                      <a:schemeClr val="bg1">
                        <a:lumMod val="75000"/>
                      </a:schemeClr>
                    </a:solidFill>
                  </a:tcPr>
                </a:tc>
                <a:tc>
                  <a:txBody>
                    <a:bodyPr/>
                    <a:lstStyle/>
                    <a:p>
                      <a:pPr algn="ctr" rtl="0" fontAlgn="ctr"/>
                      <a:r>
                        <a:rPr lang="en-US" sz="1600" b="1">
                          <a:effectLst/>
                          <a:latin typeface="Play" panose="00000500000000000000" pitchFamily="2" charset="0"/>
                        </a:rPr>
                        <a:t>Drive System</a:t>
                      </a:r>
                    </a:p>
                  </a:txBody>
                  <a:tcPr marL="22860" marR="22860" marT="15240" marB="15240" anchor="ctr">
                    <a:solidFill>
                      <a:schemeClr val="bg1">
                        <a:lumMod val="75000"/>
                      </a:schemeClr>
                    </a:solidFill>
                  </a:tcPr>
                </a:tc>
                <a:extLst>
                  <a:ext uri="{0D108BD9-81ED-4DB2-BD59-A6C34878D82A}">
                    <a16:rowId xmlns:a16="http://schemas.microsoft.com/office/drawing/2014/main" val="536048251"/>
                  </a:ext>
                </a:extLst>
              </a:tr>
              <a:tr h="1015728">
                <a:tc>
                  <a:txBody>
                    <a:bodyPr/>
                    <a:lstStyle/>
                    <a:p>
                      <a:pPr algn="ctr" rtl="0" fontAlgn="ctr"/>
                      <a:r>
                        <a:rPr lang="en-US" sz="1600" b="1">
                          <a:effectLst/>
                          <a:latin typeface="Play" panose="00000500000000000000" pitchFamily="2" charset="0"/>
                        </a:rPr>
                        <a:t>Astraeus</a:t>
                      </a:r>
                    </a:p>
                  </a:txBody>
                  <a:tcPr marL="22860" marR="22860" marT="15240" marB="15240" anchor="ctr"/>
                </a:tc>
                <a:tc>
                  <a:txBody>
                    <a:bodyPr/>
                    <a:lstStyle/>
                    <a:p>
                      <a:pPr algn="ctr" rtl="0" fontAlgn="ctr"/>
                      <a:r>
                        <a:rPr lang="en-US" sz="1600" b="0">
                          <a:solidFill>
                            <a:schemeClr val="tx1"/>
                          </a:solidFill>
                          <a:effectLst/>
                          <a:latin typeface="Play" panose="00000500000000000000" pitchFamily="2" charset="0"/>
                        </a:rPr>
                        <a:t>12V 30Ah Lithium-ion battery</a:t>
                      </a:r>
                    </a:p>
                  </a:txBody>
                  <a:tcPr marL="22860" marR="22860" marT="15240" marB="15240" anchor="ctr"/>
                </a:tc>
                <a:tc>
                  <a:txBody>
                    <a:bodyPr/>
                    <a:lstStyle/>
                    <a:p>
                      <a:pPr algn="ctr" rtl="0" fontAlgn="ctr"/>
                      <a:r>
                        <a:rPr lang="en-US" sz="1600" b="0">
                          <a:solidFill>
                            <a:schemeClr val="tx1"/>
                          </a:solidFill>
                          <a:effectLst/>
                          <a:latin typeface="Play" panose="00000500000000000000" pitchFamily="2" charset="0"/>
                        </a:rPr>
                        <a:t>Rocker-bogie suspension with obstacle avoidance</a:t>
                      </a:r>
                    </a:p>
                  </a:txBody>
                  <a:tcPr marL="22860" marR="22860" marT="15240" marB="15240" anchor="ctr"/>
                </a:tc>
                <a:tc>
                  <a:txBody>
                    <a:bodyPr/>
                    <a:lstStyle/>
                    <a:p>
                      <a:pPr algn="ctr" rtl="0" fontAlgn="ctr"/>
                      <a:r>
                        <a:rPr lang="en-US" sz="1600" b="0">
                          <a:solidFill>
                            <a:schemeClr val="tx1"/>
                          </a:solidFill>
                          <a:effectLst/>
                          <a:latin typeface="Play" panose="00000500000000000000" pitchFamily="2" charset="0"/>
                        </a:rPr>
                        <a:t>Dual rotating brush arm with static charge assist</a:t>
                      </a:r>
                    </a:p>
                  </a:txBody>
                  <a:tcPr marL="22860" marR="22860" marT="15240" marB="15240" anchor="ctr"/>
                </a:tc>
                <a:tc>
                  <a:txBody>
                    <a:bodyPr/>
                    <a:lstStyle/>
                    <a:p>
                      <a:pPr algn="ctr" rtl="0" fontAlgn="ctr"/>
                      <a:r>
                        <a:rPr lang="en-US" sz="1600" b="0">
                          <a:solidFill>
                            <a:schemeClr val="tx1"/>
                          </a:solidFill>
                          <a:effectLst/>
                          <a:latin typeface="Play" panose="00000500000000000000" pitchFamily="2" charset="0"/>
                        </a:rPr>
                        <a:t>6 × 12V DC geared motors (skid steering)</a:t>
                      </a:r>
                    </a:p>
                  </a:txBody>
                  <a:tcPr marL="22860" marR="22860" marT="15240" marB="15240" anchor="ctr"/>
                </a:tc>
                <a:extLst>
                  <a:ext uri="{0D108BD9-81ED-4DB2-BD59-A6C34878D82A}">
                    <a16:rowId xmlns:a16="http://schemas.microsoft.com/office/drawing/2014/main" val="3971018632"/>
                  </a:ext>
                </a:extLst>
              </a:tr>
              <a:tr h="996563">
                <a:tc>
                  <a:txBody>
                    <a:bodyPr/>
                    <a:lstStyle/>
                    <a:p>
                      <a:pPr algn="ctr" rtl="0" fontAlgn="ctr"/>
                      <a:r>
                        <a:rPr lang="en-US" sz="1600" b="1">
                          <a:effectLst/>
                          <a:latin typeface="Play" panose="00000500000000000000" pitchFamily="2" charset="0"/>
                        </a:rPr>
                        <a:t>Opportunity</a:t>
                      </a:r>
                    </a:p>
                    <a:p>
                      <a:pPr algn="ctr" rtl="0" fontAlgn="ctr"/>
                      <a:r>
                        <a:rPr lang="en-US" sz="1600" b="1">
                          <a:effectLst/>
                          <a:latin typeface="Play" panose="00000500000000000000" pitchFamily="2" charset="0"/>
                        </a:rPr>
                        <a:t>(MER-B)</a:t>
                      </a:r>
                    </a:p>
                  </a:txBody>
                  <a:tcPr marL="22860" marR="22860" marT="15240" marB="15240" anchor="ctr">
                    <a:solidFill>
                      <a:schemeClr val="bg1">
                        <a:lumMod val="95000"/>
                      </a:schemeClr>
                    </a:solidFill>
                  </a:tcPr>
                </a:tc>
                <a:tc>
                  <a:txBody>
                    <a:bodyPr/>
                    <a:lstStyle/>
                    <a:p>
                      <a:pPr algn="ctr" rtl="0" fontAlgn="ctr"/>
                      <a:r>
                        <a:rPr lang="en-US" sz="1600" b="0">
                          <a:solidFill>
                            <a:schemeClr val="tx1"/>
                          </a:solidFill>
                          <a:effectLst/>
                          <a:latin typeface="Play" panose="00000500000000000000" pitchFamily="2" charset="0"/>
                        </a:rPr>
                        <a:t>Triple-junction solar panels (~140W init.)</a:t>
                      </a:r>
                    </a:p>
                  </a:txBody>
                  <a:tcPr marL="22860" marR="22860" marT="15240" marB="15240" anchor="ctr">
                    <a:solidFill>
                      <a:schemeClr val="bg1">
                        <a:lumMod val="95000"/>
                      </a:schemeClr>
                    </a:solidFill>
                  </a:tcPr>
                </a:tc>
                <a:tc>
                  <a:txBody>
                    <a:bodyPr/>
                    <a:lstStyle/>
                    <a:p>
                      <a:pPr algn="ctr" rtl="0" fontAlgn="ctr"/>
                      <a:r>
                        <a:rPr lang="en-US" sz="1600" b="0">
                          <a:solidFill>
                            <a:schemeClr val="tx1"/>
                          </a:solidFill>
                          <a:effectLst/>
                          <a:latin typeface="Play" panose="00000500000000000000" pitchFamily="2" charset="0"/>
                        </a:rPr>
                        <a:t>Rocker-bogie suspension, autonomous navigation</a:t>
                      </a:r>
                    </a:p>
                  </a:txBody>
                  <a:tcPr marL="22860" marR="22860" marT="15240" marB="15240" anchor="ctr">
                    <a:solidFill>
                      <a:schemeClr val="bg1">
                        <a:lumMod val="95000"/>
                      </a:schemeClr>
                    </a:solidFill>
                  </a:tcPr>
                </a:tc>
                <a:tc>
                  <a:txBody>
                    <a:bodyPr/>
                    <a:lstStyle/>
                    <a:p>
                      <a:pPr algn="ctr" rtl="0" fontAlgn="ctr"/>
                      <a:r>
                        <a:rPr lang="en-US" sz="1600" b="0">
                          <a:solidFill>
                            <a:schemeClr val="tx1"/>
                          </a:solidFill>
                          <a:effectLst/>
                          <a:latin typeface="Play" panose="00000500000000000000" pitchFamily="2" charset="0"/>
                        </a:rPr>
                        <a:t>None; relied on Martian wind/dust devils</a:t>
                      </a:r>
                    </a:p>
                  </a:txBody>
                  <a:tcPr marL="22860" marR="22860" marT="15240" marB="15240" anchor="ctr">
                    <a:solidFill>
                      <a:schemeClr val="bg1">
                        <a:lumMod val="95000"/>
                      </a:schemeClr>
                    </a:solidFill>
                  </a:tcPr>
                </a:tc>
                <a:tc>
                  <a:txBody>
                    <a:bodyPr/>
                    <a:lstStyle/>
                    <a:p>
                      <a:pPr algn="ctr" rtl="0" fontAlgn="ctr"/>
                      <a:r>
                        <a:rPr lang="en-US" sz="1600" b="0">
                          <a:solidFill>
                            <a:schemeClr val="tx1"/>
                          </a:solidFill>
                          <a:effectLst/>
                          <a:latin typeface="Play" panose="00000500000000000000" pitchFamily="2" charset="0"/>
                        </a:rPr>
                        <a:t>6 independently driven motors</a:t>
                      </a:r>
                    </a:p>
                  </a:txBody>
                  <a:tcPr marL="22860" marR="22860" marT="15240" marB="15240" anchor="ctr">
                    <a:solidFill>
                      <a:schemeClr val="bg1">
                        <a:lumMod val="95000"/>
                      </a:schemeClr>
                    </a:solidFill>
                  </a:tcPr>
                </a:tc>
                <a:extLst>
                  <a:ext uri="{0D108BD9-81ED-4DB2-BD59-A6C34878D82A}">
                    <a16:rowId xmlns:a16="http://schemas.microsoft.com/office/drawing/2014/main" val="3558536301"/>
                  </a:ext>
                </a:extLst>
              </a:tr>
              <a:tr h="986981">
                <a:tc>
                  <a:txBody>
                    <a:bodyPr/>
                    <a:lstStyle/>
                    <a:p>
                      <a:pPr algn="ctr" rtl="0" fontAlgn="ctr"/>
                      <a:r>
                        <a:rPr lang="en-US" sz="1600" b="1">
                          <a:effectLst/>
                          <a:latin typeface="Play" panose="00000500000000000000" pitchFamily="2" charset="0"/>
                        </a:rPr>
                        <a:t>Curiosity Rover</a:t>
                      </a:r>
                    </a:p>
                  </a:txBody>
                  <a:tcPr marL="22860" marR="22860" marT="15240" marB="15240" anchor="ctr"/>
                </a:tc>
                <a:tc>
                  <a:txBody>
                    <a:bodyPr/>
                    <a:lstStyle/>
                    <a:p>
                      <a:pPr algn="ctr" rtl="0" fontAlgn="ctr"/>
                      <a:r>
                        <a:rPr lang="en-US" sz="1600" b="0">
                          <a:solidFill>
                            <a:schemeClr val="tx1"/>
                          </a:solidFill>
                          <a:effectLst/>
                          <a:latin typeface="Play" panose="00000500000000000000" pitchFamily="2" charset="0"/>
                        </a:rPr>
                        <a:t>Radioisotope Thermoelectric Generator (RTG)</a:t>
                      </a:r>
                    </a:p>
                  </a:txBody>
                  <a:tcPr marL="22860" marR="22860" marT="15240" marB="15240" anchor="ctr"/>
                </a:tc>
                <a:tc>
                  <a:txBody>
                    <a:bodyPr/>
                    <a:lstStyle/>
                    <a:p>
                      <a:pPr algn="ctr" rtl="0" fontAlgn="ctr"/>
                      <a:r>
                        <a:rPr lang="en-US" sz="1600" b="0">
                          <a:solidFill>
                            <a:schemeClr val="tx1"/>
                          </a:solidFill>
                          <a:effectLst/>
                          <a:latin typeface="Play" panose="00000500000000000000" pitchFamily="2" charset="0"/>
                        </a:rPr>
                        <a:t>Rocker-bogie suspension with enhanced navigation</a:t>
                      </a:r>
                    </a:p>
                  </a:txBody>
                  <a:tcPr marL="22860" marR="22860" marT="15240" marB="15240" anchor="ctr"/>
                </a:tc>
                <a:tc>
                  <a:txBody>
                    <a:bodyPr/>
                    <a:lstStyle/>
                    <a:p>
                      <a:pPr algn="ctr" rtl="0" fontAlgn="ctr"/>
                      <a:r>
                        <a:rPr lang="en-US" sz="1600" b="0">
                          <a:solidFill>
                            <a:schemeClr val="tx1"/>
                          </a:solidFill>
                          <a:effectLst/>
                          <a:latin typeface="Play" panose="00000500000000000000" pitchFamily="2" charset="0"/>
                        </a:rPr>
                        <a:t>None; uses nuclear power, no need for panel cleaning</a:t>
                      </a:r>
                    </a:p>
                  </a:txBody>
                  <a:tcPr marL="22860" marR="22860" marT="15240" marB="15240" anchor="ctr"/>
                </a:tc>
                <a:tc>
                  <a:txBody>
                    <a:bodyPr/>
                    <a:lstStyle/>
                    <a:p>
                      <a:pPr algn="ctr" rtl="0" fontAlgn="ctr"/>
                      <a:r>
                        <a:rPr lang="en-US" sz="1600" b="0">
                          <a:solidFill>
                            <a:schemeClr val="tx1"/>
                          </a:solidFill>
                          <a:effectLst/>
                          <a:latin typeface="Play" panose="00000500000000000000" pitchFamily="2" charset="0"/>
                        </a:rPr>
                        <a:t>6-wheel independent drive with steering motors</a:t>
                      </a:r>
                    </a:p>
                  </a:txBody>
                  <a:tcPr marL="22860" marR="22860" marT="15240" marB="15240" anchor="ctr"/>
                </a:tc>
                <a:extLst>
                  <a:ext uri="{0D108BD9-81ED-4DB2-BD59-A6C34878D82A}">
                    <a16:rowId xmlns:a16="http://schemas.microsoft.com/office/drawing/2014/main" val="908859054"/>
                  </a:ext>
                </a:extLst>
              </a:tr>
              <a:tr h="1161077">
                <a:tc>
                  <a:txBody>
                    <a:bodyPr/>
                    <a:lstStyle/>
                    <a:p>
                      <a:pPr algn="ctr" rtl="0" fontAlgn="ctr"/>
                      <a:r>
                        <a:rPr lang="en-US" sz="1600" b="1">
                          <a:effectLst/>
                          <a:latin typeface="Play" panose="00000500000000000000" pitchFamily="2" charset="0"/>
                        </a:rPr>
                        <a:t>SolarCleano F1</a:t>
                      </a:r>
                    </a:p>
                  </a:txBody>
                  <a:tcPr marL="22860" marR="22860" marT="15240" marB="15240" anchor="ctr">
                    <a:solidFill>
                      <a:schemeClr val="bg1">
                        <a:lumMod val="95000"/>
                      </a:schemeClr>
                    </a:solidFill>
                  </a:tcPr>
                </a:tc>
                <a:tc>
                  <a:txBody>
                    <a:bodyPr/>
                    <a:lstStyle/>
                    <a:p>
                      <a:pPr algn="ctr" rtl="0" fontAlgn="ctr"/>
                      <a:r>
                        <a:rPr lang="en-US" sz="1600" b="0">
                          <a:solidFill>
                            <a:schemeClr val="tx1"/>
                          </a:solidFill>
                          <a:effectLst/>
                          <a:latin typeface="Play" panose="00000500000000000000" pitchFamily="2" charset="0"/>
                        </a:rPr>
                        <a:t>Swappable battery pack (3–4 hr runtime)</a:t>
                      </a:r>
                    </a:p>
                  </a:txBody>
                  <a:tcPr marL="22860" marR="22860" marT="15240" marB="15240" anchor="ctr">
                    <a:solidFill>
                      <a:schemeClr val="bg1">
                        <a:lumMod val="95000"/>
                      </a:schemeClr>
                    </a:solidFill>
                  </a:tcPr>
                </a:tc>
                <a:tc>
                  <a:txBody>
                    <a:bodyPr/>
                    <a:lstStyle/>
                    <a:p>
                      <a:pPr algn="ctr" rtl="0" fontAlgn="ctr"/>
                      <a:r>
                        <a:rPr lang="en-US" sz="1600" b="0">
                          <a:solidFill>
                            <a:schemeClr val="tx1"/>
                          </a:solidFill>
                          <a:effectLst/>
                          <a:latin typeface="Play" panose="00000500000000000000" pitchFamily="2" charset="0"/>
                        </a:rPr>
                        <a:t>Modular wheeled chassis, remote/manual control</a:t>
                      </a:r>
                    </a:p>
                  </a:txBody>
                  <a:tcPr marL="22860" marR="22860" marT="15240" marB="15240" anchor="ctr">
                    <a:solidFill>
                      <a:schemeClr val="bg1">
                        <a:lumMod val="95000"/>
                      </a:schemeClr>
                    </a:solidFill>
                  </a:tcPr>
                </a:tc>
                <a:tc>
                  <a:txBody>
                    <a:bodyPr/>
                    <a:lstStyle/>
                    <a:p>
                      <a:pPr algn="ctr" rtl="0" fontAlgn="ctr"/>
                      <a:r>
                        <a:rPr lang="en-US" sz="1600" b="0">
                          <a:solidFill>
                            <a:schemeClr val="tx1"/>
                          </a:solidFill>
                          <a:effectLst/>
                          <a:latin typeface="Play" panose="00000500000000000000" pitchFamily="2" charset="0"/>
                        </a:rPr>
                        <a:t>Microfiber roller brush with adjustable pressure</a:t>
                      </a:r>
                    </a:p>
                  </a:txBody>
                  <a:tcPr marL="22860" marR="22860" marT="15240" marB="15240" anchor="ctr">
                    <a:solidFill>
                      <a:schemeClr val="bg1">
                        <a:lumMod val="95000"/>
                      </a:schemeClr>
                    </a:solidFill>
                  </a:tcPr>
                </a:tc>
                <a:tc>
                  <a:txBody>
                    <a:bodyPr/>
                    <a:lstStyle/>
                    <a:p>
                      <a:pPr algn="ctr" rtl="0" fontAlgn="ctr"/>
                      <a:r>
                        <a:rPr lang="en-US" sz="1600" b="0">
                          <a:solidFill>
                            <a:schemeClr val="tx1"/>
                          </a:solidFill>
                          <a:effectLst/>
                          <a:latin typeface="Play" panose="00000500000000000000" pitchFamily="2" charset="0"/>
                        </a:rPr>
                        <a:t>Electric wheeled drive (human or remote)</a:t>
                      </a:r>
                    </a:p>
                  </a:txBody>
                  <a:tcPr marL="22860" marR="22860" marT="15240" marB="15240" anchor="ctr">
                    <a:solidFill>
                      <a:schemeClr val="bg1">
                        <a:lumMod val="95000"/>
                      </a:schemeClr>
                    </a:solidFill>
                  </a:tcPr>
                </a:tc>
                <a:extLst>
                  <a:ext uri="{0D108BD9-81ED-4DB2-BD59-A6C34878D82A}">
                    <a16:rowId xmlns:a16="http://schemas.microsoft.com/office/drawing/2014/main" val="3488140331"/>
                  </a:ext>
                </a:extLst>
              </a:tr>
            </a:tbl>
          </a:graphicData>
        </a:graphic>
      </p:graphicFrame>
      <p:sp>
        <p:nvSpPr>
          <p:cNvPr id="16" name="Slide Number Placeholder 3">
            <a:extLst>
              <a:ext uri="{FF2B5EF4-FFF2-40B4-BE49-F238E27FC236}">
                <a16:creationId xmlns:a16="http://schemas.microsoft.com/office/drawing/2014/main" id="{89DCC127-8F86-8665-805A-3BBC5EA020AD}"/>
              </a:ext>
            </a:extLst>
          </p:cNvPr>
          <p:cNvSpPr txBox="1">
            <a:spLocks/>
          </p:cNvSpPr>
          <p:nvPr/>
        </p:nvSpPr>
        <p:spPr>
          <a:xfrm>
            <a:off x="8729134" y="639166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02CE0C-93E6-4EA4-B77F-79739F379A28}"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2621793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9CD15E-896B-4B17-8FE4-F7471A68CEE1}"/>
              </a:ext>
            </a:extLst>
          </p:cNvPr>
          <p:cNvSpPr>
            <a:spLocks noGrp="1"/>
          </p:cNvSpPr>
          <p:nvPr>
            <p:ph type="sldNum" sz="quarter" idx="12"/>
          </p:nvPr>
        </p:nvSpPr>
        <p:spPr/>
        <p:txBody>
          <a:bodyPr/>
          <a:lstStyle/>
          <a:p>
            <a:fld id="{BF02CE0C-93E6-4EA4-B77F-79739F379A28}" type="slidenum">
              <a:rPr lang="en-US" smtClean="0"/>
              <a:t>8</a:t>
            </a:fld>
            <a:endParaRPr lang="en-US"/>
          </a:p>
        </p:txBody>
      </p:sp>
      <p:graphicFrame>
        <p:nvGraphicFramePr>
          <p:cNvPr id="4" name="Table 3">
            <a:extLst>
              <a:ext uri="{FF2B5EF4-FFF2-40B4-BE49-F238E27FC236}">
                <a16:creationId xmlns:a16="http://schemas.microsoft.com/office/drawing/2014/main" id="{F80B92B5-F6DB-FB49-D945-CFB46BAB451C}"/>
              </a:ext>
            </a:extLst>
          </p:cNvPr>
          <p:cNvGraphicFramePr>
            <a:graphicFrameLocks noGrp="1"/>
          </p:cNvGraphicFramePr>
          <p:nvPr>
            <p:extLst>
              <p:ext uri="{D42A27DB-BD31-4B8C-83A1-F6EECF244321}">
                <p14:modId xmlns:p14="http://schemas.microsoft.com/office/powerpoint/2010/main" val="3568472629"/>
              </p:ext>
            </p:extLst>
          </p:nvPr>
        </p:nvGraphicFramePr>
        <p:xfrm>
          <a:off x="1085654" y="1095143"/>
          <a:ext cx="10020692" cy="4667714"/>
        </p:xfrm>
        <a:graphic>
          <a:graphicData uri="http://schemas.openxmlformats.org/drawingml/2006/table">
            <a:tbl>
              <a:tblPr/>
              <a:tblGrid>
                <a:gridCol w="1136729">
                  <a:extLst>
                    <a:ext uri="{9D8B030D-6E8A-4147-A177-3AD203B41FA5}">
                      <a16:colId xmlns:a16="http://schemas.microsoft.com/office/drawing/2014/main" val="1395474571"/>
                    </a:ext>
                  </a:extLst>
                </a:gridCol>
                <a:gridCol w="4494446">
                  <a:extLst>
                    <a:ext uri="{9D8B030D-6E8A-4147-A177-3AD203B41FA5}">
                      <a16:colId xmlns:a16="http://schemas.microsoft.com/office/drawing/2014/main" val="744304012"/>
                    </a:ext>
                  </a:extLst>
                </a:gridCol>
                <a:gridCol w="4389517">
                  <a:extLst>
                    <a:ext uri="{9D8B030D-6E8A-4147-A177-3AD203B41FA5}">
                      <a16:colId xmlns:a16="http://schemas.microsoft.com/office/drawing/2014/main" val="1200378028"/>
                    </a:ext>
                  </a:extLst>
                </a:gridCol>
              </a:tblGrid>
              <a:tr h="496664">
                <a:tc gridSpan="3">
                  <a:txBody>
                    <a:bodyPr/>
                    <a:lstStyle/>
                    <a:p>
                      <a:pPr algn="ctr" rtl="0" fontAlgn="b">
                        <a:buNone/>
                      </a:pPr>
                      <a:r>
                        <a:rPr lang="en-US" sz="2400" b="1">
                          <a:effectLst/>
                          <a:latin typeface="Play" panose="020B0604020202020204" charset="0"/>
                        </a:rPr>
                        <a:t>Robotic Arm (Cleaning system) Engineering Requirements</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7195147"/>
                  </a:ext>
                </a:extLst>
              </a:tr>
              <a:tr h="510304">
                <a:tc>
                  <a:txBody>
                    <a:bodyPr/>
                    <a:lstStyle/>
                    <a:p>
                      <a:pPr algn="ctr" rtl="0" fontAlgn="b">
                        <a:buNone/>
                      </a:pPr>
                      <a:r>
                        <a:rPr lang="en-US" sz="2000" b="1">
                          <a:effectLst/>
                          <a:latin typeface="Play" panose="020B0604020202020204" charset="0"/>
                        </a:rPr>
                        <a:t>Level</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algn="ctr" rtl="0" fontAlgn="b">
                        <a:buNone/>
                      </a:pPr>
                      <a:r>
                        <a:rPr lang="en-US" sz="2000" b="1">
                          <a:effectLst/>
                          <a:latin typeface="Play" panose="020B0604020202020204" charset="0"/>
                        </a:rPr>
                        <a:t>Requirements (Astraeus Shall...)</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algn="ctr" rtl="0" fontAlgn="b">
                        <a:buNone/>
                      </a:pPr>
                      <a:r>
                        <a:rPr lang="en-US" sz="2000" b="1">
                          <a:effectLst/>
                          <a:latin typeface="Play" panose="020B0604020202020204" charset="0"/>
                        </a:rPr>
                        <a:t>Verification</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extLst>
                  <a:ext uri="{0D108BD9-81ED-4DB2-BD59-A6C34878D82A}">
                    <a16:rowId xmlns:a16="http://schemas.microsoft.com/office/drawing/2014/main" val="723105226"/>
                  </a:ext>
                </a:extLst>
              </a:tr>
              <a:tr h="2325399">
                <a:tc>
                  <a:txBody>
                    <a:bodyPr/>
                    <a:lstStyle/>
                    <a:p>
                      <a:pPr algn="ctr" rtl="0" fontAlgn="ctr">
                        <a:buNone/>
                      </a:pPr>
                      <a:r>
                        <a:rPr lang="en-US" sz="2000" b="1">
                          <a:effectLst/>
                          <a:latin typeface="Play" panose="020B0604020202020204" charset="0"/>
                        </a:rPr>
                        <a:t>High</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2000">
                          <a:effectLst/>
                          <a:latin typeface="Play" panose="020B0604020202020204" charset="0"/>
                        </a:rPr>
                        <a:t>Utilize a variable speed cleaning brush with precise control over </a:t>
                      </a:r>
                      <a:br>
                        <a:rPr lang="en-US" sz="2000">
                          <a:effectLst/>
                          <a:latin typeface="Play" panose="020B0604020202020204" charset="0"/>
                        </a:rPr>
                      </a:br>
                      <a:r>
                        <a:rPr lang="en-US" sz="2000">
                          <a:effectLst/>
                          <a:latin typeface="Play" panose="020B0604020202020204" charset="0"/>
                        </a:rPr>
                        <a:t>speed and pressure to effectively clean surfaces.</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2000">
                          <a:effectLst/>
                          <a:latin typeface="Play" panose="020B0604020202020204" charset="0"/>
                        </a:rPr>
                        <a:t>Demonstrate the brush operating </a:t>
                      </a:r>
                      <a:br>
                        <a:rPr lang="en-US" sz="2000">
                          <a:effectLst/>
                          <a:latin typeface="Play" panose="020B0604020202020204" charset="0"/>
                        </a:rPr>
                      </a:br>
                      <a:r>
                        <a:rPr lang="en-US" sz="2000">
                          <a:effectLst/>
                          <a:latin typeface="Play" panose="020B0604020202020204" charset="0"/>
                        </a:rPr>
                        <a:t>at steady speeds and document </a:t>
                      </a:r>
                      <a:br>
                        <a:rPr lang="en-US" sz="2000">
                          <a:effectLst/>
                          <a:latin typeface="Play" panose="020B0604020202020204" charset="0"/>
                        </a:rPr>
                      </a:br>
                      <a:r>
                        <a:rPr lang="en-US" sz="2000">
                          <a:effectLst/>
                          <a:latin typeface="Play" panose="020B0604020202020204" charset="0"/>
                        </a:rPr>
                        <a:t>the cleaning effectiveness at each </a:t>
                      </a:r>
                      <a:br>
                        <a:rPr lang="en-US" sz="2000">
                          <a:effectLst/>
                          <a:latin typeface="Play" panose="020B0604020202020204" charset="0"/>
                        </a:rPr>
                      </a:br>
                      <a:r>
                        <a:rPr lang="en-US" sz="2000">
                          <a:effectLst/>
                          <a:latin typeface="Play" panose="020B0604020202020204" charset="0"/>
                        </a:rPr>
                        <a:t>speed using controlled amounts of </a:t>
                      </a:r>
                      <a:br>
                        <a:rPr lang="en-US" sz="2000">
                          <a:effectLst/>
                          <a:latin typeface="Play" panose="020B0604020202020204" charset="0"/>
                        </a:rPr>
                      </a:br>
                      <a:r>
                        <a:rPr lang="en-US" sz="2000">
                          <a:effectLst/>
                          <a:latin typeface="Play" panose="020B0604020202020204" charset="0"/>
                        </a:rPr>
                        <a:t>debris on the testing surface.</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67095036"/>
                  </a:ext>
                </a:extLst>
              </a:tr>
              <a:tr h="1335347">
                <a:tc>
                  <a:txBody>
                    <a:bodyPr/>
                    <a:lstStyle/>
                    <a:p>
                      <a:pPr algn="ctr" rtl="0" fontAlgn="ctr">
                        <a:buNone/>
                      </a:pPr>
                      <a:r>
                        <a:rPr lang="en-US" sz="2000" b="1">
                          <a:effectLst/>
                          <a:latin typeface="Play" panose="020B0604020202020204" charset="0"/>
                        </a:rPr>
                        <a:t>Medium</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2000">
                          <a:effectLst/>
                          <a:latin typeface="Play" panose="020B0604020202020204" charset="0"/>
                        </a:rPr>
                        <a:t>Document the cleaning of the solar panel by logging the data for users to analyze the performance of the rover.</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2000">
                          <a:effectLst/>
                          <a:latin typeface="Play" panose="020B0604020202020204" charset="0"/>
                        </a:rPr>
                        <a:t>The system must log all data in a </a:t>
                      </a:r>
                      <a:br>
                        <a:rPr lang="en-US" sz="2000">
                          <a:effectLst/>
                          <a:latin typeface="Play" panose="020B0604020202020204" charset="0"/>
                        </a:rPr>
                      </a:br>
                      <a:r>
                        <a:rPr lang="en-US" sz="2000">
                          <a:effectLst/>
                          <a:latin typeface="Play" panose="020B0604020202020204" charset="0"/>
                        </a:rPr>
                        <a:t>structured format, accessible </a:t>
                      </a:r>
                      <a:br>
                        <a:rPr lang="en-US" sz="2000">
                          <a:effectLst/>
                          <a:latin typeface="Play" panose="020B0604020202020204" charset="0"/>
                        </a:rPr>
                      </a:br>
                      <a:r>
                        <a:rPr lang="en-US" sz="2000">
                          <a:effectLst/>
                          <a:latin typeface="Play" panose="020B0604020202020204" charset="0"/>
                        </a:rPr>
                        <a:t>for further analysis.</a:t>
                      </a:r>
                    </a:p>
                  </a:txBody>
                  <a:tcPr marL="11459" marR="11459" marT="7639" marB="76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03667891"/>
                  </a:ext>
                </a:extLst>
              </a:tr>
            </a:tbl>
          </a:graphicData>
        </a:graphic>
      </p:graphicFrame>
    </p:spTree>
    <p:extLst>
      <p:ext uri="{BB962C8B-B14F-4D97-AF65-F5344CB8AC3E}">
        <p14:creationId xmlns:p14="http://schemas.microsoft.com/office/powerpoint/2010/main" val="352603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E444FD-2F33-A72F-D67C-63A73F36DD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62AA31-4318-A4FE-47E4-61520C01758D}"/>
              </a:ext>
            </a:extLst>
          </p:cNvPr>
          <p:cNvSpPr>
            <a:spLocks noGrp="1"/>
          </p:cNvSpPr>
          <p:nvPr>
            <p:ph type="sldNum" sz="quarter" idx="12"/>
          </p:nvPr>
        </p:nvSpPr>
        <p:spPr/>
        <p:txBody>
          <a:bodyPr/>
          <a:lstStyle/>
          <a:p>
            <a:fld id="{BF02CE0C-93E6-4EA4-B77F-79739F379A28}" type="slidenum">
              <a:rPr lang="en-US" smtClean="0"/>
              <a:t>9</a:t>
            </a:fld>
            <a:endParaRPr lang="en-US"/>
          </a:p>
        </p:txBody>
      </p:sp>
      <p:graphicFrame>
        <p:nvGraphicFramePr>
          <p:cNvPr id="7" name="Table 6">
            <a:extLst>
              <a:ext uri="{FF2B5EF4-FFF2-40B4-BE49-F238E27FC236}">
                <a16:creationId xmlns:a16="http://schemas.microsoft.com/office/drawing/2014/main" id="{E85B81C6-76D2-9971-8910-760C7EF991B6}"/>
              </a:ext>
            </a:extLst>
          </p:cNvPr>
          <p:cNvGraphicFramePr>
            <a:graphicFrameLocks noGrp="1"/>
          </p:cNvGraphicFramePr>
          <p:nvPr>
            <p:extLst>
              <p:ext uri="{D42A27DB-BD31-4B8C-83A1-F6EECF244321}">
                <p14:modId xmlns:p14="http://schemas.microsoft.com/office/powerpoint/2010/main" val="482954041"/>
              </p:ext>
            </p:extLst>
          </p:nvPr>
        </p:nvGraphicFramePr>
        <p:xfrm>
          <a:off x="1651261" y="661304"/>
          <a:ext cx="8889477" cy="5535392"/>
        </p:xfrm>
        <a:graphic>
          <a:graphicData uri="http://schemas.openxmlformats.org/drawingml/2006/table">
            <a:tbl>
              <a:tblPr/>
              <a:tblGrid>
                <a:gridCol w="1464492">
                  <a:extLst>
                    <a:ext uri="{9D8B030D-6E8A-4147-A177-3AD203B41FA5}">
                      <a16:colId xmlns:a16="http://schemas.microsoft.com/office/drawing/2014/main" val="601539855"/>
                    </a:ext>
                  </a:extLst>
                </a:gridCol>
                <a:gridCol w="3954133">
                  <a:extLst>
                    <a:ext uri="{9D8B030D-6E8A-4147-A177-3AD203B41FA5}">
                      <a16:colId xmlns:a16="http://schemas.microsoft.com/office/drawing/2014/main" val="1204247698"/>
                    </a:ext>
                  </a:extLst>
                </a:gridCol>
                <a:gridCol w="3470852">
                  <a:extLst>
                    <a:ext uri="{9D8B030D-6E8A-4147-A177-3AD203B41FA5}">
                      <a16:colId xmlns:a16="http://schemas.microsoft.com/office/drawing/2014/main" val="1324033747"/>
                    </a:ext>
                  </a:extLst>
                </a:gridCol>
              </a:tblGrid>
              <a:tr h="481734">
                <a:tc gridSpan="3">
                  <a:txBody>
                    <a:bodyPr/>
                    <a:lstStyle/>
                    <a:p>
                      <a:pPr algn="ctr" rtl="0" fontAlgn="ctr">
                        <a:buNone/>
                      </a:pPr>
                      <a:r>
                        <a:rPr lang="en-US" sz="2400" b="1">
                          <a:effectLst/>
                          <a:latin typeface="Play" panose="020B0604020202020204" charset="0"/>
                        </a:rPr>
                        <a:t>Navigation Engineering Requirements</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4770985"/>
                  </a:ext>
                </a:extLst>
              </a:tr>
              <a:tr h="256051">
                <a:tc>
                  <a:txBody>
                    <a:bodyPr/>
                    <a:lstStyle/>
                    <a:p>
                      <a:pPr algn="ctr" rtl="0" fontAlgn="ctr">
                        <a:buNone/>
                      </a:pPr>
                      <a:r>
                        <a:rPr lang="en-US" sz="1500" b="1">
                          <a:effectLst/>
                          <a:latin typeface="Play" panose="020B0604020202020204" charset="0"/>
                        </a:rPr>
                        <a:t>Level</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algn="ctr" rtl="0" fontAlgn="ctr">
                        <a:buNone/>
                      </a:pPr>
                      <a:r>
                        <a:rPr lang="en-US" sz="1500" b="1">
                          <a:effectLst/>
                          <a:latin typeface="Play" panose="020B0604020202020204" charset="0"/>
                        </a:rPr>
                        <a:t>Requirements (Astraeus Shall...)</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algn="ctr" rtl="0" fontAlgn="ctr">
                        <a:buNone/>
                      </a:pPr>
                      <a:r>
                        <a:rPr lang="en-US" sz="1500" b="1">
                          <a:effectLst/>
                          <a:latin typeface="Play" panose="020B0604020202020204" charset="0"/>
                        </a:rPr>
                        <a:t>Verification</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extLst>
                  <a:ext uri="{0D108BD9-81ED-4DB2-BD59-A6C34878D82A}">
                    <a16:rowId xmlns:a16="http://schemas.microsoft.com/office/drawing/2014/main" val="3036587749"/>
                  </a:ext>
                </a:extLst>
              </a:tr>
              <a:tr h="944029">
                <a:tc rowSpan="3">
                  <a:txBody>
                    <a:bodyPr/>
                    <a:lstStyle/>
                    <a:p>
                      <a:pPr algn="ctr" rtl="0" fontAlgn="ctr">
                        <a:buNone/>
                      </a:pPr>
                      <a:r>
                        <a:rPr lang="en-US" sz="1500" b="1">
                          <a:effectLst/>
                          <a:latin typeface="Play" panose="020B0604020202020204" charset="0"/>
                        </a:rPr>
                        <a:t>High</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500">
                          <a:effectLst/>
                          <a:latin typeface="Play" panose="020B0604020202020204" charset="0"/>
                        </a:rPr>
                        <a:t>Autonomously determine its own path to solar panels while avoiding obstacles.</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500">
                          <a:effectLst/>
                          <a:latin typeface="Play" panose="020B0604020202020204" charset="0"/>
                        </a:rPr>
                        <a:t>Conduct navigation test where the</a:t>
                      </a:r>
                      <a:br>
                        <a:rPr lang="en-US" sz="1500">
                          <a:effectLst/>
                          <a:latin typeface="Play" panose="020B0604020202020204" charset="0"/>
                        </a:rPr>
                      </a:br>
                      <a:r>
                        <a:rPr lang="en-US" sz="1500">
                          <a:effectLst/>
                          <a:latin typeface="Play" panose="020B0604020202020204" charset="0"/>
                        </a:rPr>
                        <a:t>rover reaches its destination without</a:t>
                      </a:r>
                      <a:br>
                        <a:rPr lang="en-US" sz="1500">
                          <a:effectLst/>
                          <a:latin typeface="Play" panose="020B0604020202020204" charset="0"/>
                        </a:rPr>
                      </a:br>
                      <a:r>
                        <a:rPr lang="en-US" sz="1500">
                          <a:effectLst/>
                          <a:latin typeface="Play" panose="020B0604020202020204" charset="0"/>
                        </a:rPr>
                        <a:t>collision in test trials.</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05159217"/>
                  </a:ext>
                </a:extLst>
              </a:tr>
              <a:tr h="942681">
                <a:tc vMerge="1">
                  <a:txBody>
                    <a:bodyPr/>
                    <a:lstStyle/>
                    <a:p>
                      <a:endParaRPr lang="en-US"/>
                    </a:p>
                  </a:txBody>
                  <a:tcPr/>
                </a:tc>
                <a:tc>
                  <a:txBody>
                    <a:bodyPr/>
                    <a:lstStyle/>
                    <a:p>
                      <a:pPr algn="ctr" rtl="0" fontAlgn="ctr">
                        <a:buNone/>
                      </a:pPr>
                      <a:r>
                        <a:rPr lang="en-US" sz="1500">
                          <a:effectLst/>
                          <a:latin typeface="Play" panose="020B0604020202020204" charset="0"/>
                        </a:rPr>
                        <a:t>Detect larger obstacles up to 40cm without running into them without human intervention.</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500">
                          <a:effectLst/>
                          <a:latin typeface="Play" panose="020B0604020202020204" charset="0"/>
                        </a:rPr>
                        <a:t>Validate obstacle detection by </a:t>
                      </a:r>
                      <a:br>
                        <a:rPr lang="en-US" sz="1500">
                          <a:effectLst/>
                          <a:latin typeface="Play" panose="020B0604020202020204" charset="0"/>
                        </a:rPr>
                      </a:br>
                      <a:r>
                        <a:rPr lang="en-US" sz="1500">
                          <a:effectLst/>
                          <a:latin typeface="Play" panose="020B0604020202020204" charset="0"/>
                        </a:rPr>
                        <a:t>testing against various obstacle </a:t>
                      </a:r>
                      <a:br>
                        <a:rPr lang="en-US" sz="1500">
                          <a:effectLst/>
                          <a:latin typeface="Play" panose="020B0604020202020204" charset="0"/>
                        </a:rPr>
                      </a:br>
                      <a:r>
                        <a:rPr lang="en-US" sz="1500">
                          <a:effectLst/>
                          <a:latin typeface="Play" panose="020B0604020202020204" charset="0"/>
                        </a:rPr>
                        <a:t>sizes and distances.</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24238741"/>
                  </a:ext>
                </a:extLst>
              </a:tr>
              <a:tr h="1682557">
                <a:tc vMerge="1">
                  <a:txBody>
                    <a:bodyPr/>
                    <a:lstStyle/>
                    <a:p>
                      <a:endParaRPr lang="en-US"/>
                    </a:p>
                  </a:txBody>
                  <a:tcPr/>
                </a:tc>
                <a:tc>
                  <a:txBody>
                    <a:bodyPr/>
                    <a:lstStyle/>
                    <a:p>
                      <a:pPr algn="ctr" rtl="0" fontAlgn="ctr">
                        <a:buNone/>
                      </a:pPr>
                      <a:r>
                        <a:rPr lang="en-US" sz="1500">
                          <a:effectLst/>
                          <a:latin typeface="Play" panose="020B0604020202020204" charset="0"/>
                        </a:rPr>
                        <a:t>Recognize visual cues such as </a:t>
                      </a:r>
                      <a:r>
                        <a:rPr lang="en-US" sz="1500" err="1">
                          <a:effectLst/>
                          <a:latin typeface="Play" panose="020B0604020202020204" charset="0"/>
                        </a:rPr>
                        <a:t>AprilTags</a:t>
                      </a:r>
                      <a:r>
                        <a:rPr lang="en-US" sz="1500">
                          <a:effectLst/>
                          <a:latin typeface="Play" panose="020B0604020202020204" charset="0"/>
                        </a:rPr>
                        <a:t>, distinct shapes, or colored markers to identify target zones.</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500">
                          <a:effectLst/>
                          <a:latin typeface="Play" panose="020B0604020202020204" charset="0"/>
                        </a:rPr>
                        <a:t>Position various April Tag markers for the dedicated panel site and base position. Run various tests where Astraeus must correctly identify and navigate towards each unique marker using its on board vision system.</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30252352"/>
                  </a:ext>
                </a:extLst>
              </a:tr>
              <a:tr h="1228340">
                <a:tc>
                  <a:txBody>
                    <a:bodyPr/>
                    <a:lstStyle/>
                    <a:p>
                      <a:pPr algn="ctr" rtl="0" fontAlgn="ctr">
                        <a:buNone/>
                      </a:pPr>
                      <a:r>
                        <a:rPr lang="en-US" sz="1500" b="1">
                          <a:effectLst/>
                          <a:latin typeface="Play" panose="020B0604020202020204" charset="0"/>
                        </a:rPr>
                        <a:t>Medium</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500">
                          <a:effectLst/>
                          <a:latin typeface="Play" panose="020B0604020202020204" charset="0"/>
                        </a:rPr>
                        <a:t>Return to the starting position without any human intervention.</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buNone/>
                      </a:pPr>
                      <a:r>
                        <a:rPr lang="en-US" sz="1500">
                          <a:effectLst/>
                          <a:latin typeface="Play" panose="020B0604020202020204" charset="0"/>
                        </a:rPr>
                        <a:t>Conduct various tests, verify Astraeus successfully navigates back to its start point after completing its cleaning task with no manual correction.</a:t>
                      </a:r>
                    </a:p>
                  </a:txBody>
                  <a:tcPr marL="5750" marR="5750" marT="3833" marB="3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54057328"/>
                  </a:ext>
                </a:extLst>
              </a:tr>
            </a:tbl>
          </a:graphicData>
        </a:graphic>
      </p:graphicFrame>
    </p:spTree>
    <p:extLst>
      <p:ext uri="{BB962C8B-B14F-4D97-AF65-F5344CB8AC3E}">
        <p14:creationId xmlns:p14="http://schemas.microsoft.com/office/powerpoint/2010/main" val="28929111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08a48e2-171b-479b-9529-da3bc18a0ad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9D78BF8863EE47BC629885E5C5C5B4" ma:contentTypeVersion="15" ma:contentTypeDescription="Create a new document." ma:contentTypeScope="" ma:versionID="6e8575ec3cece9e71b17da2cfbc75d0a">
  <xsd:schema xmlns:xsd="http://www.w3.org/2001/XMLSchema" xmlns:xs="http://www.w3.org/2001/XMLSchema" xmlns:p="http://schemas.microsoft.com/office/2006/metadata/properties" xmlns:ns3="608a48e2-171b-479b-9529-da3bc18a0ad4" xmlns:ns4="a35a8f2a-bb53-423a-9721-b4bf1ffac662" targetNamespace="http://schemas.microsoft.com/office/2006/metadata/properties" ma:root="true" ma:fieldsID="a7e5bb0323d74c04c13464db405bf105" ns3:_="" ns4:_="">
    <xsd:import namespace="608a48e2-171b-479b-9529-da3bc18a0ad4"/>
    <xsd:import namespace="a35a8f2a-bb53-423a-9721-b4bf1ffac66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SystemTags" minOccurs="0"/>
                <xsd:element ref="ns3:MediaServiceLocation" minOccurs="0"/>
                <xsd:element ref="ns3:MediaServiceGenerationTime" minOccurs="0"/>
                <xsd:element ref="ns3:MediaServiceEventHashCode" minOccurs="0"/>
                <xsd:element ref="ns3:MediaServiceOCR" minOccurs="0"/>
                <xsd:element ref="ns3:MediaServiceSearchProperties" minOccurs="0"/>
                <xsd:element ref="ns3:_activity"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a48e2-171b-479b-9529-da3bc18a0a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5a8f2a-bb53-423a-9721-b4bf1ffac66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F14080-94AE-4243-BE45-48CE612DBA30}">
  <ds:schemaRefs>
    <ds:schemaRef ds:uri="608a48e2-171b-479b-9529-da3bc18a0ad4"/>
    <ds:schemaRef ds:uri="a35a8f2a-bb53-423a-9721-b4bf1ffac6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29606B-3C2D-49A4-BC1B-F2293CD7B8B9}">
  <ds:schemaRefs>
    <ds:schemaRef ds:uri="http://schemas.microsoft.com/sharepoint/v3/contenttype/forms"/>
  </ds:schemaRefs>
</ds:datastoreItem>
</file>

<file path=customXml/itemProps3.xml><?xml version="1.0" encoding="utf-8"?>
<ds:datastoreItem xmlns:ds="http://schemas.openxmlformats.org/officeDocument/2006/customXml" ds:itemID="{6E29976D-CFEF-4F87-AD70-B05490020D02}">
  <ds:schemaRefs>
    <ds:schemaRef ds:uri="608a48e2-171b-479b-9529-da3bc18a0ad4"/>
    <ds:schemaRef ds:uri="a35a8f2a-bb53-423a-9721-b4bf1ffac6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56</Slides>
  <Notes>12</Notes>
  <HiddenSlides>0</HiddenSlide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Figueroa</dc:creator>
  <cp:revision>1</cp:revision>
  <dcterms:created xsi:type="dcterms:W3CDTF">2025-04-10T19:55:13Z</dcterms:created>
  <dcterms:modified xsi:type="dcterms:W3CDTF">2025-07-25T04:04:18Z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0x010100809D78BF8863EE47BC629885E5C5C5B4</vt:lpwstr>
  </property>
</Properties>
</file>